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73" r:id="rId4"/>
    <p:sldId id="267" r:id="rId5"/>
    <p:sldId id="268" r:id="rId6"/>
    <p:sldId id="269" r:id="rId7"/>
    <p:sldId id="270" r:id="rId8"/>
    <p:sldId id="257" r:id="rId9"/>
    <p:sldId id="258" r:id="rId10"/>
    <p:sldId id="259" r:id="rId11"/>
    <p:sldId id="260" r:id="rId12"/>
    <p:sldId id="261" r:id="rId13"/>
    <p:sldId id="262" r:id="rId14"/>
    <p:sldId id="263" r:id="rId15"/>
    <p:sldId id="264" r:id="rId16"/>
    <p:sldId id="265" r:id="rId17"/>
    <p:sldId id="266"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4" autoAdjust="0"/>
    <p:restoredTop sz="94660"/>
  </p:normalViewPr>
  <p:slideViewPr>
    <p:cSldViewPr snapToGrid="0">
      <p:cViewPr varScale="1">
        <p:scale>
          <a:sx n="114" d="100"/>
          <a:sy n="114" d="100"/>
        </p:scale>
        <p:origin x="1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90E6307-5DD4-41B6-B63A-BE40BE4BA69E}" type="datetimeFigureOut">
              <a:rPr lang="en-AU" smtClean="0"/>
              <a:t>26/02/2024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5AEAA1-837D-4BDD-96F5-5EEC90AF1786}"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99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E6307-5DD4-41B6-B63A-BE40BE4BA69E}" type="datetimeFigureOut">
              <a:rPr lang="en-AU" smtClean="0"/>
              <a:t>26/02/2024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5AEAA1-837D-4BDD-96F5-5EEC90AF1786}" type="slidenum">
              <a:rPr lang="en-AU" smtClean="0"/>
              <a:t>‹#›</a:t>
            </a:fld>
            <a:endParaRPr lang="en-AU"/>
          </a:p>
        </p:txBody>
      </p:sp>
    </p:spTree>
    <p:extLst>
      <p:ext uri="{BB962C8B-B14F-4D97-AF65-F5344CB8AC3E}">
        <p14:creationId xmlns:p14="http://schemas.microsoft.com/office/powerpoint/2010/main" val="946749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E6307-5DD4-41B6-B63A-BE40BE4BA69E}" type="datetimeFigureOut">
              <a:rPr lang="en-AU" smtClean="0"/>
              <a:t>26/02/2024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5AEAA1-837D-4BDD-96F5-5EEC90AF1786}" type="slidenum">
              <a:rPr lang="en-AU" smtClean="0"/>
              <a:t>‹#›</a:t>
            </a:fld>
            <a:endParaRPr lang="en-AU"/>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22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E6307-5DD4-41B6-B63A-BE40BE4BA69E}" type="datetimeFigureOut">
              <a:rPr lang="en-AU" smtClean="0"/>
              <a:t>26/02/2024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5AEAA1-837D-4BDD-96F5-5EEC90AF1786}" type="slidenum">
              <a:rPr lang="en-AU" smtClean="0"/>
              <a:t>‹#›</a:t>
            </a:fld>
            <a:endParaRPr lang="en-AU"/>
          </a:p>
        </p:txBody>
      </p:sp>
    </p:spTree>
    <p:extLst>
      <p:ext uri="{BB962C8B-B14F-4D97-AF65-F5344CB8AC3E}">
        <p14:creationId xmlns:p14="http://schemas.microsoft.com/office/powerpoint/2010/main" val="2994399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E6307-5DD4-41B6-B63A-BE40BE4BA69E}" type="datetimeFigureOut">
              <a:rPr lang="en-AU" smtClean="0"/>
              <a:t>26/02/2024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5AEAA1-837D-4BDD-96F5-5EEC90AF1786}"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563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0E6307-5DD4-41B6-B63A-BE40BE4BA69E}" type="datetimeFigureOut">
              <a:rPr lang="en-AU" smtClean="0"/>
              <a:t>26/02/2024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C5AEAA1-837D-4BDD-96F5-5EEC90AF1786}" type="slidenum">
              <a:rPr lang="en-AU" smtClean="0"/>
              <a:t>‹#›</a:t>
            </a:fld>
            <a:endParaRPr lang="en-AU"/>
          </a:p>
        </p:txBody>
      </p:sp>
    </p:spTree>
    <p:extLst>
      <p:ext uri="{BB962C8B-B14F-4D97-AF65-F5344CB8AC3E}">
        <p14:creationId xmlns:p14="http://schemas.microsoft.com/office/powerpoint/2010/main" val="1631554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0E6307-5DD4-41B6-B63A-BE40BE4BA69E}" type="datetimeFigureOut">
              <a:rPr lang="en-AU" smtClean="0"/>
              <a:t>26/02/2024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C5AEAA1-837D-4BDD-96F5-5EEC90AF1786}" type="slidenum">
              <a:rPr lang="en-AU" smtClean="0"/>
              <a:t>‹#›</a:t>
            </a:fld>
            <a:endParaRPr lang="en-AU"/>
          </a:p>
        </p:txBody>
      </p:sp>
    </p:spTree>
    <p:extLst>
      <p:ext uri="{BB962C8B-B14F-4D97-AF65-F5344CB8AC3E}">
        <p14:creationId xmlns:p14="http://schemas.microsoft.com/office/powerpoint/2010/main" val="1239741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0E6307-5DD4-41B6-B63A-BE40BE4BA69E}" type="datetimeFigureOut">
              <a:rPr lang="en-AU" smtClean="0"/>
              <a:t>26/02/2024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C5AEAA1-837D-4BDD-96F5-5EEC90AF1786}" type="slidenum">
              <a:rPr lang="en-AU" smtClean="0"/>
              <a:t>‹#›</a:t>
            </a:fld>
            <a:endParaRPr lang="en-AU"/>
          </a:p>
        </p:txBody>
      </p:sp>
    </p:spTree>
    <p:extLst>
      <p:ext uri="{BB962C8B-B14F-4D97-AF65-F5344CB8AC3E}">
        <p14:creationId xmlns:p14="http://schemas.microsoft.com/office/powerpoint/2010/main" val="1274996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0E6307-5DD4-41B6-B63A-BE40BE4BA69E}" type="datetimeFigureOut">
              <a:rPr lang="en-AU" smtClean="0"/>
              <a:t>26/02/2024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C5AEAA1-837D-4BDD-96F5-5EEC90AF1786}" type="slidenum">
              <a:rPr lang="en-AU" smtClean="0"/>
              <a:t>‹#›</a:t>
            </a:fld>
            <a:endParaRPr lang="en-AU"/>
          </a:p>
        </p:txBody>
      </p:sp>
    </p:spTree>
    <p:extLst>
      <p:ext uri="{BB962C8B-B14F-4D97-AF65-F5344CB8AC3E}">
        <p14:creationId xmlns:p14="http://schemas.microsoft.com/office/powerpoint/2010/main" val="334791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E6307-5DD4-41B6-B63A-BE40BE4BA69E}" type="datetimeFigureOut">
              <a:rPr lang="en-AU" smtClean="0"/>
              <a:t>26/02/2024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C5AEAA1-837D-4BDD-96F5-5EEC90AF1786}" type="slidenum">
              <a:rPr lang="en-AU" smtClean="0"/>
              <a:t>‹#›</a:t>
            </a:fld>
            <a:endParaRPr lang="en-AU"/>
          </a:p>
        </p:txBody>
      </p:sp>
    </p:spTree>
    <p:extLst>
      <p:ext uri="{BB962C8B-B14F-4D97-AF65-F5344CB8AC3E}">
        <p14:creationId xmlns:p14="http://schemas.microsoft.com/office/powerpoint/2010/main" val="1297865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0E6307-5DD4-41B6-B63A-BE40BE4BA69E}" type="datetimeFigureOut">
              <a:rPr lang="en-AU" smtClean="0"/>
              <a:t>26/02/2024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C5AEAA1-837D-4BDD-96F5-5EEC90AF1786}"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357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90E6307-5DD4-41B6-B63A-BE40BE4BA69E}" type="datetimeFigureOut">
              <a:rPr lang="en-AU" smtClean="0"/>
              <a:t>26/02/2024</a:t>
            </a:fld>
            <a:endParaRPr lang="en-AU"/>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AU"/>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C5AEAA1-837D-4BDD-96F5-5EEC90AF1786}" type="slidenum">
              <a:rPr lang="en-AU" smtClean="0"/>
              <a:t>‹#›</a:t>
            </a:fld>
            <a:endParaRPr lang="en-AU"/>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91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police.wa.gov.au/Crime/CrimeStatistic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mallmultiples.com.au/projects/mapping-immigrants-birth-plac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AB49-1931-4AF9-AA8E-E4EF37C31B30}"/>
              </a:ext>
            </a:extLst>
          </p:cNvPr>
          <p:cNvSpPr>
            <a:spLocks noGrp="1"/>
          </p:cNvSpPr>
          <p:nvPr>
            <p:ph type="ctrTitle"/>
          </p:nvPr>
        </p:nvSpPr>
        <p:spPr/>
        <p:txBody>
          <a:bodyPr/>
          <a:lstStyle/>
          <a:p>
            <a:r>
              <a:rPr lang="en-US" dirty="0" err="1"/>
              <a:t>liveability</a:t>
            </a:r>
            <a:endParaRPr lang="en-AU" dirty="0"/>
          </a:p>
        </p:txBody>
      </p:sp>
      <p:sp>
        <p:nvSpPr>
          <p:cNvPr id="3" name="Subtitle 2">
            <a:extLst>
              <a:ext uri="{FF2B5EF4-FFF2-40B4-BE49-F238E27FC236}">
                <a16:creationId xmlns:a16="http://schemas.microsoft.com/office/drawing/2014/main" id="{C87D8253-FBDF-428F-9CF2-06FCE5805CE1}"/>
              </a:ext>
            </a:extLst>
          </p:cNvPr>
          <p:cNvSpPr>
            <a:spLocks noGrp="1"/>
          </p:cNvSpPr>
          <p:nvPr>
            <p:ph type="subTitle" idx="1"/>
          </p:nvPr>
        </p:nvSpPr>
        <p:spPr/>
        <p:txBody>
          <a:bodyPr>
            <a:normAutofit/>
          </a:bodyPr>
          <a:lstStyle/>
          <a:p>
            <a:r>
              <a:rPr lang="en-US" sz="2000" dirty="0" err="1"/>
              <a:t>Yr</a:t>
            </a:r>
            <a:r>
              <a:rPr lang="en-US" sz="2000" dirty="0"/>
              <a:t> 7 Geography</a:t>
            </a:r>
            <a:endParaRPr lang="en-AU" sz="2000" dirty="0"/>
          </a:p>
        </p:txBody>
      </p:sp>
    </p:spTree>
    <p:extLst>
      <p:ext uri="{BB962C8B-B14F-4D97-AF65-F5344CB8AC3E}">
        <p14:creationId xmlns:p14="http://schemas.microsoft.com/office/powerpoint/2010/main" val="1681483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EB7B-2F0E-4F08-8E72-12309A3A84E6}"/>
              </a:ext>
            </a:extLst>
          </p:cNvPr>
          <p:cNvSpPr>
            <a:spLocks noGrp="1"/>
          </p:cNvSpPr>
          <p:nvPr>
            <p:ph type="title"/>
          </p:nvPr>
        </p:nvSpPr>
        <p:spPr/>
        <p:txBody>
          <a:bodyPr/>
          <a:lstStyle/>
          <a:p>
            <a:r>
              <a:rPr lang="en-US" dirty="0"/>
              <a:t>3. Employment opportunities </a:t>
            </a:r>
            <a:endParaRPr lang="en-AU" dirty="0"/>
          </a:p>
        </p:txBody>
      </p:sp>
      <p:pic>
        <p:nvPicPr>
          <p:cNvPr id="5" name="Picture 4">
            <a:extLst>
              <a:ext uri="{FF2B5EF4-FFF2-40B4-BE49-F238E27FC236}">
                <a16:creationId xmlns:a16="http://schemas.microsoft.com/office/drawing/2014/main" id="{3E141B4E-195F-418D-B5B9-B76D5ECE414E}"/>
              </a:ext>
            </a:extLst>
          </p:cNvPr>
          <p:cNvPicPr>
            <a:picLocks noChangeAspect="1"/>
          </p:cNvPicPr>
          <p:nvPr/>
        </p:nvPicPr>
        <p:blipFill>
          <a:blip r:embed="rId2"/>
          <a:stretch>
            <a:fillRect/>
          </a:stretch>
        </p:blipFill>
        <p:spPr>
          <a:xfrm>
            <a:off x="1882545" y="2084832"/>
            <a:ext cx="5139613" cy="3430692"/>
          </a:xfrm>
          <a:prstGeom prst="rect">
            <a:avLst/>
          </a:prstGeom>
        </p:spPr>
      </p:pic>
      <p:sp>
        <p:nvSpPr>
          <p:cNvPr id="3" name="TextBox 2">
            <a:extLst>
              <a:ext uri="{FF2B5EF4-FFF2-40B4-BE49-F238E27FC236}">
                <a16:creationId xmlns:a16="http://schemas.microsoft.com/office/drawing/2014/main" id="{C5ABBA59-A033-7901-26A0-11032EBB1744}"/>
              </a:ext>
            </a:extLst>
          </p:cNvPr>
          <p:cNvSpPr txBox="1"/>
          <p:nvPr/>
        </p:nvSpPr>
        <p:spPr>
          <a:xfrm>
            <a:off x="8103765" y="2281806"/>
            <a:ext cx="3171039" cy="2308324"/>
          </a:xfrm>
          <a:prstGeom prst="rect">
            <a:avLst/>
          </a:prstGeom>
          <a:noFill/>
        </p:spPr>
        <p:txBody>
          <a:bodyPr wrap="square" rtlCol="0">
            <a:spAutoFit/>
          </a:bodyPr>
          <a:lstStyle/>
          <a:p>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Earning an income to support yourself and your family is an important factor in deciding where to live. For example, many people move to Port Hedland because of jobs in mining.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Tree>
    <p:extLst>
      <p:ext uri="{BB962C8B-B14F-4D97-AF65-F5344CB8AC3E}">
        <p14:creationId xmlns:p14="http://schemas.microsoft.com/office/powerpoint/2010/main" val="659163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E3B1-A418-4AC7-9FD2-98437EB3362B}"/>
              </a:ext>
            </a:extLst>
          </p:cNvPr>
          <p:cNvSpPr>
            <a:spLocks noGrp="1"/>
          </p:cNvSpPr>
          <p:nvPr>
            <p:ph type="title"/>
          </p:nvPr>
        </p:nvSpPr>
        <p:spPr>
          <a:xfrm>
            <a:off x="942848" y="0"/>
            <a:ext cx="9720072" cy="1499616"/>
          </a:xfrm>
        </p:spPr>
        <p:txBody>
          <a:bodyPr/>
          <a:lstStyle/>
          <a:p>
            <a:r>
              <a:rPr lang="en-US" dirty="0"/>
              <a:t>4. Affordability (price of living) </a:t>
            </a:r>
            <a:endParaRPr lang="en-AU" dirty="0"/>
          </a:p>
        </p:txBody>
      </p:sp>
      <p:pic>
        <p:nvPicPr>
          <p:cNvPr id="3" name="Picture 2">
            <a:extLst>
              <a:ext uri="{FF2B5EF4-FFF2-40B4-BE49-F238E27FC236}">
                <a16:creationId xmlns:a16="http://schemas.microsoft.com/office/drawing/2014/main" id="{6CF53F51-2368-4194-AC20-08E033ACD78B}"/>
              </a:ext>
            </a:extLst>
          </p:cNvPr>
          <p:cNvPicPr>
            <a:picLocks noChangeAspect="1"/>
          </p:cNvPicPr>
          <p:nvPr/>
        </p:nvPicPr>
        <p:blipFill>
          <a:blip r:embed="rId2"/>
          <a:stretch>
            <a:fillRect/>
          </a:stretch>
        </p:blipFill>
        <p:spPr>
          <a:xfrm>
            <a:off x="4409486" y="1581687"/>
            <a:ext cx="7558951" cy="2416807"/>
          </a:xfrm>
          <a:prstGeom prst="rect">
            <a:avLst/>
          </a:prstGeom>
        </p:spPr>
      </p:pic>
      <p:pic>
        <p:nvPicPr>
          <p:cNvPr id="8" name="Content Placeholder 7">
            <a:extLst>
              <a:ext uri="{FF2B5EF4-FFF2-40B4-BE49-F238E27FC236}">
                <a16:creationId xmlns:a16="http://schemas.microsoft.com/office/drawing/2014/main" id="{0789232A-D106-452D-A495-190189D158C2}"/>
              </a:ext>
            </a:extLst>
          </p:cNvPr>
          <p:cNvPicPr>
            <a:picLocks noGrp="1" noChangeAspect="1"/>
          </p:cNvPicPr>
          <p:nvPr>
            <p:ph idx="1"/>
          </p:nvPr>
        </p:nvPicPr>
        <p:blipFill>
          <a:blip r:embed="rId3"/>
          <a:stretch>
            <a:fillRect/>
          </a:stretch>
        </p:blipFill>
        <p:spPr>
          <a:xfrm>
            <a:off x="333058" y="3763760"/>
            <a:ext cx="8456680" cy="2708160"/>
          </a:xfrm>
          <a:prstGeom prst="rect">
            <a:avLst/>
          </a:prstGeom>
        </p:spPr>
      </p:pic>
      <p:sp>
        <p:nvSpPr>
          <p:cNvPr id="9" name="TextBox 8">
            <a:extLst>
              <a:ext uri="{FF2B5EF4-FFF2-40B4-BE49-F238E27FC236}">
                <a16:creationId xmlns:a16="http://schemas.microsoft.com/office/drawing/2014/main" id="{3F59351F-0D71-4304-8E96-2BB1D60C11A3}"/>
              </a:ext>
            </a:extLst>
          </p:cNvPr>
          <p:cNvSpPr txBox="1"/>
          <p:nvPr/>
        </p:nvSpPr>
        <p:spPr>
          <a:xfrm>
            <a:off x="942848" y="2546432"/>
            <a:ext cx="2956560" cy="646331"/>
          </a:xfrm>
          <a:prstGeom prst="rect">
            <a:avLst/>
          </a:prstGeom>
          <a:noFill/>
        </p:spPr>
        <p:txBody>
          <a:bodyPr wrap="square" rtlCol="0">
            <a:spAutoFit/>
          </a:bodyPr>
          <a:lstStyle/>
          <a:p>
            <a:r>
              <a:rPr lang="en-AU" sz="3600" dirty="0"/>
              <a:t>Northam</a:t>
            </a:r>
          </a:p>
        </p:txBody>
      </p:sp>
      <p:sp>
        <p:nvSpPr>
          <p:cNvPr id="10" name="TextBox 9">
            <a:extLst>
              <a:ext uri="{FF2B5EF4-FFF2-40B4-BE49-F238E27FC236}">
                <a16:creationId xmlns:a16="http://schemas.microsoft.com/office/drawing/2014/main" id="{542F3A8A-7E8F-4616-A8F5-C5F07E6CA0E2}"/>
              </a:ext>
            </a:extLst>
          </p:cNvPr>
          <p:cNvSpPr txBox="1"/>
          <p:nvPr/>
        </p:nvSpPr>
        <p:spPr>
          <a:xfrm>
            <a:off x="9144000" y="4825452"/>
            <a:ext cx="2458720" cy="584775"/>
          </a:xfrm>
          <a:prstGeom prst="rect">
            <a:avLst/>
          </a:prstGeom>
          <a:noFill/>
        </p:spPr>
        <p:txBody>
          <a:bodyPr wrap="square" rtlCol="0">
            <a:spAutoFit/>
          </a:bodyPr>
          <a:lstStyle/>
          <a:p>
            <a:r>
              <a:rPr lang="en-AU" sz="3200" dirty="0"/>
              <a:t>Narrogin</a:t>
            </a:r>
            <a:endParaRPr lang="en-AU" dirty="0"/>
          </a:p>
        </p:txBody>
      </p:sp>
      <p:sp>
        <p:nvSpPr>
          <p:cNvPr id="4" name="TextBox 3">
            <a:extLst>
              <a:ext uri="{FF2B5EF4-FFF2-40B4-BE49-F238E27FC236}">
                <a16:creationId xmlns:a16="http://schemas.microsoft.com/office/drawing/2014/main" id="{6D228DCD-5A80-DFA3-4BC5-E3BEBA29D366}"/>
              </a:ext>
            </a:extLst>
          </p:cNvPr>
          <p:cNvSpPr txBox="1"/>
          <p:nvPr/>
        </p:nvSpPr>
        <p:spPr>
          <a:xfrm>
            <a:off x="1333850" y="1073791"/>
            <a:ext cx="9647339" cy="645683"/>
          </a:xfrm>
          <a:prstGeom prst="rect">
            <a:avLst/>
          </a:prstGeom>
          <a:noFill/>
        </p:spPr>
        <p:txBody>
          <a:bodyPr wrap="square" rtlCol="0">
            <a:spAutoFit/>
          </a:bodyPr>
          <a:lstStyle/>
          <a:p>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If a person earns more money, they have more options for where to live.  Wealthy people can afford to buy or rent housing in the nicer suburbs.</a:t>
            </a:r>
            <a:endParaRPr lang="en-AU" dirty="0"/>
          </a:p>
        </p:txBody>
      </p:sp>
    </p:spTree>
    <p:extLst>
      <p:ext uri="{BB962C8B-B14F-4D97-AF65-F5344CB8AC3E}">
        <p14:creationId xmlns:p14="http://schemas.microsoft.com/office/powerpoint/2010/main" val="372531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6050-D56C-4194-A5B1-67C2E2550175}"/>
              </a:ext>
            </a:extLst>
          </p:cNvPr>
          <p:cNvSpPr>
            <a:spLocks noGrp="1"/>
          </p:cNvSpPr>
          <p:nvPr>
            <p:ph type="title"/>
          </p:nvPr>
        </p:nvSpPr>
        <p:spPr>
          <a:xfrm>
            <a:off x="865401" y="141839"/>
            <a:ext cx="9720072" cy="1499616"/>
          </a:xfrm>
        </p:spPr>
        <p:txBody>
          <a:bodyPr/>
          <a:lstStyle/>
          <a:p>
            <a:r>
              <a:rPr lang="en-US" dirty="0"/>
              <a:t>5. Stage of life </a:t>
            </a:r>
            <a:endParaRPr lang="en-AU" dirty="0"/>
          </a:p>
        </p:txBody>
      </p:sp>
      <p:pic>
        <p:nvPicPr>
          <p:cNvPr id="5" name="Picture 4">
            <a:extLst>
              <a:ext uri="{FF2B5EF4-FFF2-40B4-BE49-F238E27FC236}">
                <a16:creationId xmlns:a16="http://schemas.microsoft.com/office/drawing/2014/main" id="{76620F3C-5A48-4B97-8568-7F6C64027EC2}"/>
              </a:ext>
            </a:extLst>
          </p:cNvPr>
          <p:cNvPicPr>
            <a:picLocks noChangeAspect="1"/>
          </p:cNvPicPr>
          <p:nvPr/>
        </p:nvPicPr>
        <p:blipFill>
          <a:blip r:embed="rId2"/>
          <a:stretch>
            <a:fillRect/>
          </a:stretch>
        </p:blipFill>
        <p:spPr>
          <a:xfrm>
            <a:off x="9073923" y="375380"/>
            <a:ext cx="2721928" cy="1788912"/>
          </a:xfrm>
          <a:prstGeom prst="rect">
            <a:avLst/>
          </a:prstGeom>
        </p:spPr>
      </p:pic>
      <p:pic>
        <p:nvPicPr>
          <p:cNvPr id="6" name="Picture 5">
            <a:extLst>
              <a:ext uri="{FF2B5EF4-FFF2-40B4-BE49-F238E27FC236}">
                <a16:creationId xmlns:a16="http://schemas.microsoft.com/office/drawing/2014/main" id="{FFFDC9B2-760C-447B-8A54-E47A2E700B93}"/>
              </a:ext>
            </a:extLst>
          </p:cNvPr>
          <p:cNvPicPr>
            <a:picLocks noChangeAspect="1"/>
          </p:cNvPicPr>
          <p:nvPr/>
        </p:nvPicPr>
        <p:blipFill>
          <a:blip r:embed="rId3"/>
          <a:stretch>
            <a:fillRect/>
          </a:stretch>
        </p:blipFill>
        <p:spPr>
          <a:xfrm>
            <a:off x="8995691" y="2164292"/>
            <a:ext cx="3135033" cy="2305455"/>
          </a:xfrm>
          <a:prstGeom prst="rect">
            <a:avLst/>
          </a:prstGeom>
        </p:spPr>
      </p:pic>
      <p:pic>
        <p:nvPicPr>
          <p:cNvPr id="4" name="Picture 3">
            <a:extLst>
              <a:ext uri="{FF2B5EF4-FFF2-40B4-BE49-F238E27FC236}">
                <a16:creationId xmlns:a16="http://schemas.microsoft.com/office/drawing/2014/main" id="{7ABA3429-C874-40C6-8E7A-DBAC9E676E9F}"/>
              </a:ext>
            </a:extLst>
          </p:cNvPr>
          <p:cNvPicPr>
            <a:picLocks noChangeAspect="1"/>
          </p:cNvPicPr>
          <p:nvPr/>
        </p:nvPicPr>
        <p:blipFill>
          <a:blip r:embed="rId4"/>
          <a:stretch>
            <a:fillRect/>
          </a:stretch>
        </p:blipFill>
        <p:spPr>
          <a:xfrm>
            <a:off x="7582101" y="600821"/>
            <a:ext cx="1925023" cy="2981963"/>
          </a:xfrm>
          <a:prstGeom prst="rect">
            <a:avLst/>
          </a:prstGeom>
        </p:spPr>
      </p:pic>
      <p:pic>
        <p:nvPicPr>
          <p:cNvPr id="7" name="Picture 6">
            <a:extLst>
              <a:ext uri="{FF2B5EF4-FFF2-40B4-BE49-F238E27FC236}">
                <a16:creationId xmlns:a16="http://schemas.microsoft.com/office/drawing/2014/main" id="{3A301759-9BD0-4627-9E87-924E0758DF4A}"/>
              </a:ext>
            </a:extLst>
          </p:cNvPr>
          <p:cNvPicPr>
            <a:picLocks noChangeAspect="1"/>
          </p:cNvPicPr>
          <p:nvPr/>
        </p:nvPicPr>
        <p:blipFill>
          <a:blip r:embed="rId5"/>
          <a:stretch>
            <a:fillRect/>
          </a:stretch>
        </p:blipFill>
        <p:spPr>
          <a:xfrm>
            <a:off x="6990254" y="4370013"/>
            <a:ext cx="2828486" cy="1887166"/>
          </a:xfrm>
          <a:prstGeom prst="rect">
            <a:avLst/>
          </a:prstGeom>
        </p:spPr>
      </p:pic>
      <p:pic>
        <p:nvPicPr>
          <p:cNvPr id="8" name="Picture 7">
            <a:extLst>
              <a:ext uri="{FF2B5EF4-FFF2-40B4-BE49-F238E27FC236}">
                <a16:creationId xmlns:a16="http://schemas.microsoft.com/office/drawing/2014/main" id="{CB3A5D2B-8DFA-4B1D-9BDF-3036AC688A82}"/>
              </a:ext>
            </a:extLst>
          </p:cNvPr>
          <p:cNvPicPr>
            <a:picLocks noChangeAspect="1"/>
          </p:cNvPicPr>
          <p:nvPr/>
        </p:nvPicPr>
        <p:blipFill>
          <a:blip r:embed="rId6"/>
          <a:stretch>
            <a:fillRect/>
          </a:stretch>
        </p:blipFill>
        <p:spPr>
          <a:xfrm>
            <a:off x="3787504" y="4554168"/>
            <a:ext cx="2828486" cy="1767804"/>
          </a:xfrm>
          <a:prstGeom prst="rect">
            <a:avLst/>
          </a:prstGeom>
        </p:spPr>
      </p:pic>
      <p:pic>
        <p:nvPicPr>
          <p:cNvPr id="9" name="Picture 8">
            <a:extLst>
              <a:ext uri="{FF2B5EF4-FFF2-40B4-BE49-F238E27FC236}">
                <a16:creationId xmlns:a16="http://schemas.microsoft.com/office/drawing/2014/main" id="{24700ECA-1763-4C0A-A820-74F4CD9160FB}"/>
              </a:ext>
            </a:extLst>
          </p:cNvPr>
          <p:cNvPicPr>
            <a:picLocks noChangeAspect="1"/>
          </p:cNvPicPr>
          <p:nvPr/>
        </p:nvPicPr>
        <p:blipFill>
          <a:blip r:embed="rId7"/>
          <a:stretch>
            <a:fillRect/>
          </a:stretch>
        </p:blipFill>
        <p:spPr>
          <a:xfrm>
            <a:off x="3662962" y="1178015"/>
            <a:ext cx="3318184" cy="2212122"/>
          </a:xfrm>
          <a:prstGeom prst="rect">
            <a:avLst/>
          </a:prstGeom>
        </p:spPr>
      </p:pic>
      <p:pic>
        <p:nvPicPr>
          <p:cNvPr id="10" name="Picture 9">
            <a:extLst>
              <a:ext uri="{FF2B5EF4-FFF2-40B4-BE49-F238E27FC236}">
                <a16:creationId xmlns:a16="http://schemas.microsoft.com/office/drawing/2014/main" id="{DCDEB0B1-802F-4291-9D64-938595307749}"/>
              </a:ext>
            </a:extLst>
          </p:cNvPr>
          <p:cNvPicPr>
            <a:picLocks noChangeAspect="1"/>
          </p:cNvPicPr>
          <p:nvPr/>
        </p:nvPicPr>
        <p:blipFill>
          <a:blip r:embed="rId8"/>
          <a:stretch>
            <a:fillRect/>
          </a:stretch>
        </p:blipFill>
        <p:spPr>
          <a:xfrm>
            <a:off x="4851028" y="3075910"/>
            <a:ext cx="2962275" cy="1543050"/>
          </a:xfrm>
          <a:prstGeom prst="rect">
            <a:avLst/>
          </a:prstGeom>
        </p:spPr>
      </p:pic>
      <p:sp>
        <p:nvSpPr>
          <p:cNvPr id="3" name="TextBox 2">
            <a:extLst>
              <a:ext uri="{FF2B5EF4-FFF2-40B4-BE49-F238E27FC236}">
                <a16:creationId xmlns:a16="http://schemas.microsoft.com/office/drawing/2014/main" id="{E275D3AB-0CA2-9D96-4F5C-364B0CFABC25}"/>
              </a:ext>
            </a:extLst>
          </p:cNvPr>
          <p:cNvSpPr txBox="1"/>
          <p:nvPr/>
        </p:nvSpPr>
        <p:spPr>
          <a:xfrm>
            <a:off x="811434" y="1408804"/>
            <a:ext cx="2641197" cy="4524315"/>
          </a:xfrm>
          <a:prstGeom prst="rect">
            <a:avLst/>
          </a:prstGeom>
          <a:noFill/>
        </p:spPr>
        <p:txBody>
          <a:bodyPr wrap="square" rtlCol="0">
            <a:spAutoFit/>
          </a:bodyPr>
          <a:lstStyle/>
          <a:p>
            <a:r>
              <a:rPr lang="en-US" dirty="0">
                <a:effectLst/>
                <a:latin typeface="Avenir Next LT Pro" panose="020B0504020202020204" pitchFamily="34" charset="0"/>
                <a:ea typeface="Calibri" panose="020F0502020204030204" pitchFamily="34" charset="0"/>
                <a:cs typeface="Times New Roman" panose="02020603050405020304" pitchFamily="18" charset="0"/>
              </a:rPr>
              <a:t>Where you want to live will likely change throughout your life. When you are young, you live where your parents decide to buy or rent a home. In your 20s, you may live in rented group housing with friends. For older people, access to good healthcare is important. For young families, access to good schools may be important</a:t>
            </a: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Tree>
    <p:extLst>
      <p:ext uri="{BB962C8B-B14F-4D97-AF65-F5344CB8AC3E}">
        <p14:creationId xmlns:p14="http://schemas.microsoft.com/office/powerpoint/2010/main" val="139284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A4CECB3-C22E-4C8B-BAF3-FF4CF5B40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67D0C5-73F7-42FF-B095-8F1E57AD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6EA65-29A5-4DC9-98C4-1AFB2374B403}"/>
              </a:ext>
            </a:extLst>
          </p:cNvPr>
          <p:cNvSpPr>
            <a:spLocks noGrp="1"/>
          </p:cNvSpPr>
          <p:nvPr>
            <p:ph type="title"/>
          </p:nvPr>
        </p:nvSpPr>
        <p:spPr>
          <a:xfrm>
            <a:off x="457200" y="640080"/>
            <a:ext cx="3185917" cy="3034857"/>
          </a:xfrm>
        </p:spPr>
        <p:txBody>
          <a:bodyPr vert="horz" lIns="91440" tIns="45720" rIns="91440" bIns="45720" rtlCol="0" anchor="b">
            <a:normAutofit/>
          </a:bodyPr>
          <a:lstStyle/>
          <a:p>
            <a:pPr algn="r"/>
            <a:r>
              <a:rPr lang="en-US" sz="4400" spc="200">
                <a:solidFill>
                  <a:srgbClr val="FFFFFF"/>
                </a:solidFill>
              </a:rPr>
              <a:t>6. Lifestyle </a:t>
            </a:r>
          </a:p>
        </p:txBody>
      </p:sp>
      <p:pic>
        <p:nvPicPr>
          <p:cNvPr id="5" name="Picture 4">
            <a:extLst>
              <a:ext uri="{FF2B5EF4-FFF2-40B4-BE49-F238E27FC236}">
                <a16:creationId xmlns:a16="http://schemas.microsoft.com/office/drawing/2014/main" id="{03C93D28-07DE-4D2F-A015-4C2CB42B3F28}"/>
              </a:ext>
            </a:extLst>
          </p:cNvPr>
          <p:cNvPicPr>
            <a:picLocks noChangeAspect="1"/>
          </p:cNvPicPr>
          <p:nvPr/>
        </p:nvPicPr>
        <p:blipFill>
          <a:blip r:embed="rId2"/>
          <a:stretch>
            <a:fillRect/>
          </a:stretch>
        </p:blipFill>
        <p:spPr>
          <a:xfrm>
            <a:off x="4273157" y="841575"/>
            <a:ext cx="3659111" cy="2561377"/>
          </a:xfrm>
          <a:prstGeom prst="rect">
            <a:avLst/>
          </a:prstGeom>
        </p:spPr>
      </p:pic>
      <p:cxnSp>
        <p:nvCxnSpPr>
          <p:cNvPr id="21" name="Straight Connector 20">
            <a:extLst>
              <a:ext uri="{FF2B5EF4-FFF2-40B4-BE49-F238E27FC236}">
                <a16:creationId xmlns:a16="http://schemas.microsoft.com/office/drawing/2014/main" id="{8E17E5BA-9A68-4F5E-8C0E-C94E4402B2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4C73F2-6925-4D25-B019-A2AAF3B3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6037730" y="2302274"/>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1143B3-4BFC-4810-9713-994AF9CFF333}"/>
              </a:ext>
            </a:extLst>
          </p:cNvPr>
          <p:cNvPicPr>
            <a:picLocks noChangeAspect="1"/>
          </p:cNvPicPr>
          <p:nvPr/>
        </p:nvPicPr>
        <p:blipFill>
          <a:blip r:embed="rId3"/>
          <a:stretch>
            <a:fillRect/>
          </a:stretch>
        </p:blipFill>
        <p:spPr>
          <a:xfrm>
            <a:off x="4383660" y="3926180"/>
            <a:ext cx="3445699" cy="2282776"/>
          </a:xfrm>
          <a:prstGeom prst="rect">
            <a:avLst/>
          </a:prstGeom>
        </p:spPr>
      </p:pic>
      <p:cxnSp>
        <p:nvCxnSpPr>
          <p:cNvPr id="25" name="Straight Connector 24">
            <a:extLst>
              <a:ext uri="{FF2B5EF4-FFF2-40B4-BE49-F238E27FC236}">
                <a16:creationId xmlns:a16="http://schemas.microsoft.com/office/drawing/2014/main" id="{0F24C92C-BD4D-4E7A-A2A2-38D6CE2C9C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5130" y="1963779"/>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2D3E76F-B4C6-4512-BD59-7F0810A3789B}"/>
              </a:ext>
            </a:extLst>
          </p:cNvPr>
          <p:cNvPicPr>
            <a:picLocks noChangeAspect="1"/>
          </p:cNvPicPr>
          <p:nvPr/>
        </p:nvPicPr>
        <p:blipFill>
          <a:blip r:embed="rId4"/>
          <a:stretch>
            <a:fillRect/>
          </a:stretch>
        </p:blipFill>
        <p:spPr>
          <a:xfrm>
            <a:off x="8254001" y="860340"/>
            <a:ext cx="3644400" cy="5132957"/>
          </a:xfrm>
          <a:prstGeom prst="rect">
            <a:avLst/>
          </a:prstGeom>
        </p:spPr>
      </p:pic>
      <p:sp>
        <p:nvSpPr>
          <p:cNvPr id="3" name="TextBox 2">
            <a:extLst>
              <a:ext uri="{FF2B5EF4-FFF2-40B4-BE49-F238E27FC236}">
                <a16:creationId xmlns:a16="http://schemas.microsoft.com/office/drawing/2014/main" id="{BBD81616-61C9-C2B7-A457-6274FE1D1F1C}"/>
              </a:ext>
            </a:extLst>
          </p:cNvPr>
          <p:cNvSpPr txBox="1"/>
          <p:nvPr/>
        </p:nvSpPr>
        <p:spPr>
          <a:xfrm>
            <a:off x="268448" y="3926180"/>
            <a:ext cx="3374669" cy="1754326"/>
          </a:xfrm>
          <a:prstGeom prst="rect">
            <a:avLst/>
          </a:prstGeom>
          <a:noFill/>
        </p:spPr>
        <p:txBody>
          <a:bodyPr wrap="square" rtlCol="0">
            <a:spAutoFit/>
          </a:bodyPr>
          <a:lstStyle/>
          <a:p>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Different people have different ways that they like to live their lives. Some people choose to live in the country; others find the coastal lifestyle more appealing</a:t>
            </a:r>
            <a:endParaRPr lang="en-AU" dirty="0"/>
          </a:p>
        </p:txBody>
      </p:sp>
    </p:spTree>
    <p:extLst>
      <p:ext uri="{BB962C8B-B14F-4D97-AF65-F5344CB8AC3E}">
        <p14:creationId xmlns:p14="http://schemas.microsoft.com/office/powerpoint/2010/main" val="2919198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3F948-5E10-4244-9CDD-BDB2F0DF8192}"/>
              </a:ext>
            </a:extLst>
          </p:cNvPr>
          <p:cNvSpPr>
            <a:spLocks noGrp="1"/>
          </p:cNvSpPr>
          <p:nvPr>
            <p:ph type="title"/>
          </p:nvPr>
        </p:nvSpPr>
        <p:spPr>
          <a:xfrm>
            <a:off x="1024129" y="585216"/>
            <a:ext cx="3779085" cy="1499616"/>
          </a:xfrm>
        </p:spPr>
        <p:txBody>
          <a:bodyPr>
            <a:normAutofit/>
          </a:bodyPr>
          <a:lstStyle/>
          <a:p>
            <a:r>
              <a:rPr lang="en-US">
                <a:solidFill>
                  <a:srgbClr val="FFFFFF"/>
                </a:solidFill>
              </a:rPr>
              <a:t>7. Personal safety </a:t>
            </a:r>
            <a:endParaRPr lang="en-AU">
              <a:solidFill>
                <a:srgbClr val="FFFFFF"/>
              </a:solidFill>
            </a:endParaRPr>
          </a:p>
        </p:txBody>
      </p:sp>
      <p:cxnSp>
        <p:nvCxnSpPr>
          <p:cNvPr id="12" name="Straight Connector 11">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1C35B1-CD91-4C4E-8869-3BCFBC4B9725}"/>
              </a:ext>
            </a:extLst>
          </p:cNvPr>
          <p:cNvSpPr>
            <a:spLocks noGrp="1"/>
          </p:cNvSpPr>
          <p:nvPr>
            <p:ph idx="1"/>
          </p:nvPr>
        </p:nvSpPr>
        <p:spPr>
          <a:xfrm>
            <a:off x="1024129" y="2286000"/>
            <a:ext cx="3791711" cy="3931920"/>
          </a:xfrm>
        </p:spPr>
        <p:txBody>
          <a:bodyPr>
            <a:normAutofit/>
          </a:bodyPr>
          <a:lstStyle/>
          <a:p>
            <a:r>
              <a:rPr lang="en-AU" dirty="0">
                <a:solidFill>
                  <a:srgbClr val="FFFFFF"/>
                </a:solidFill>
                <a:hlinkClick r:id="rId2"/>
              </a:rPr>
              <a:t>https://www.police.wa.gov.au/Crime/CrimeStatistics#/</a:t>
            </a:r>
            <a:endParaRPr lang="en-AU" dirty="0">
              <a:solidFill>
                <a:srgbClr val="FFFFFF"/>
              </a:solidFill>
            </a:endParaRPr>
          </a:p>
          <a:p>
            <a:endParaRPr lang="en-AU" dirty="0">
              <a:solidFill>
                <a:srgbClr val="FFFFFF"/>
              </a:solidFill>
            </a:endParaRPr>
          </a:p>
          <a:p>
            <a:endParaRPr lang="en-AU" dirty="0">
              <a:solidFill>
                <a:srgbClr val="FFFFFF"/>
              </a:solidFill>
            </a:endParaRPr>
          </a:p>
        </p:txBody>
      </p:sp>
      <p:pic>
        <p:nvPicPr>
          <p:cNvPr id="5" name="Picture 4" descr="A screenshot of a social media post&#10;&#10;Description automatically generated">
            <a:extLst>
              <a:ext uri="{FF2B5EF4-FFF2-40B4-BE49-F238E27FC236}">
                <a16:creationId xmlns:a16="http://schemas.microsoft.com/office/drawing/2014/main" id="{1A84F668-9286-4379-988F-269D1C962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08011"/>
            <a:ext cx="5455921" cy="4241977"/>
          </a:xfrm>
          <a:prstGeom prst="rect">
            <a:avLst/>
          </a:prstGeom>
        </p:spPr>
      </p:pic>
      <p:sp>
        <p:nvSpPr>
          <p:cNvPr id="4" name="TextBox 3">
            <a:extLst>
              <a:ext uri="{FF2B5EF4-FFF2-40B4-BE49-F238E27FC236}">
                <a16:creationId xmlns:a16="http://schemas.microsoft.com/office/drawing/2014/main" id="{A35D1765-B62A-5888-20BB-458174909E71}"/>
              </a:ext>
            </a:extLst>
          </p:cNvPr>
          <p:cNvSpPr txBox="1"/>
          <p:nvPr/>
        </p:nvSpPr>
        <p:spPr>
          <a:xfrm>
            <a:off x="461394" y="3489820"/>
            <a:ext cx="4580388" cy="1200329"/>
          </a:xfrm>
          <a:prstGeom prst="rect">
            <a:avLst/>
          </a:prstGeom>
          <a:noFill/>
        </p:spPr>
        <p:txBody>
          <a:bodyPr wrap="square" rtlCol="0">
            <a:spAutoFit/>
          </a:bodyPr>
          <a:lstStyle/>
          <a:p>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The level of crime in an area can influence someone’s decision to live there. People who can afford to live elsewhere avoid areas with high crime rates</a:t>
            </a:r>
            <a:endParaRPr lang="en-AU" dirty="0"/>
          </a:p>
        </p:txBody>
      </p:sp>
    </p:spTree>
    <p:extLst>
      <p:ext uri="{BB962C8B-B14F-4D97-AF65-F5344CB8AC3E}">
        <p14:creationId xmlns:p14="http://schemas.microsoft.com/office/powerpoint/2010/main" val="170500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486A-17D7-467C-82AC-6BA567895161}"/>
              </a:ext>
            </a:extLst>
          </p:cNvPr>
          <p:cNvSpPr>
            <a:spLocks noGrp="1"/>
          </p:cNvSpPr>
          <p:nvPr>
            <p:ph type="title"/>
          </p:nvPr>
        </p:nvSpPr>
        <p:spPr>
          <a:xfrm>
            <a:off x="1024129" y="154767"/>
            <a:ext cx="9720072" cy="1499616"/>
          </a:xfrm>
        </p:spPr>
        <p:txBody>
          <a:bodyPr/>
          <a:lstStyle/>
          <a:p>
            <a:r>
              <a:rPr lang="en-US" dirty="0"/>
              <a:t>8. Environmental Factors (e.g. Climate) </a:t>
            </a:r>
            <a:endParaRPr lang="en-AU" dirty="0"/>
          </a:p>
        </p:txBody>
      </p:sp>
      <p:pic>
        <p:nvPicPr>
          <p:cNvPr id="6" name="Content Placeholder 5">
            <a:extLst>
              <a:ext uri="{FF2B5EF4-FFF2-40B4-BE49-F238E27FC236}">
                <a16:creationId xmlns:a16="http://schemas.microsoft.com/office/drawing/2014/main" id="{88D57C8D-FC38-43EF-B998-BD80E818D9AD}"/>
              </a:ext>
            </a:extLst>
          </p:cNvPr>
          <p:cNvPicPr>
            <a:picLocks noGrp="1" noChangeAspect="1"/>
          </p:cNvPicPr>
          <p:nvPr>
            <p:ph idx="1"/>
          </p:nvPr>
        </p:nvPicPr>
        <p:blipFill>
          <a:blip r:embed="rId2"/>
          <a:stretch>
            <a:fillRect/>
          </a:stretch>
        </p:blipFill>
        <p:spPr>
          <a:xfrm>
            <a:off x="5438622" y="1718904"/>
            <a:ext cx="6645772" cy="4984329"/>
          </a:xfrm>
          <a:prstGeom prst="rect">
            <a:avLst/>
          </a:prstGeom>
        </p:spPr>
      </p:pic>
      <p:pic>
        <p:nvPicPr>
          <p:cNvPr id="4" name="Picture 3">
            <a:extLst>
              <a:ext uri="{FF2B5EF4-FFF2-40B4-BE49-F238E27FC236}">
                <a16:creationId xmlns:a16="http://schemas.microsoft.com/office/drawing/2014/main" id="{09DB92B7-56B9-4F22-8B89-CC6B7C6ED898}"/>
              </a:ext>
            </a:extLst>
          </p:cNvPr>
          <p:cNvPicPr>
            <a:picLocks noChangeAspect="1"/>
          </p:cNvPicPr>
          <p:nvPr/>
        </p:nvPicPr>
        <p:blipFill>
          <a:blip r:embed="rId3"/>
          <a:stretch>
            <a:fillRect/>
          </a:stretch>
        </p:blipFill>
        <p:spPr>
          <a:xfrm>
            <a:off x="107606" y="2105152"/>
            <a:ext cx="5238750" cy="3933825"/>
          </a:xfrm>
          <a:prstGeom prst="rect">
            <a:avLst/>
          </a:prstGeom>
        </p:spPr>
      </p:pic>
      <p:sp>
        <p:nvSpPr>
          <p:cNvPr id="3" name="TextBox 2">
            <a:extLst>
              <a:ext uri="{FF2B5EF4-FFF2-40B4-BE49-F238E27FC236}">
                <a16:creationId xmlns:a16="http://schemas.microsoft.com/office/drawing/2014/main" id="{5CC94EB6-EB63-40D6-1F83-E7AA0C733CA2}"/>
              </a:ext>
            </a:extLst>
          </p:cNvPr>
          <p:cNvSpPr txBox="1"/>
          <p:nvPr/>
        </p:nvSpPr>
        <p:spPr>
          <a:xfrm>
            <a:off x="1024129" y="1241571"/>
            <a:ext cx="9604722" cy="646331"/>
          </a:xfrm>
          <a:prstGeom prst="rect">
            <a:avLst/>
          </a:prstGeom>
          <a:noFill/>
        </p:spPr>
        <p:txBody>
          <a:bodyPr wrap="square" rtlCol="0">
            <a:spAutoFit/>
          </a:bodyPr>
          <a:lstStyle/>
          <a:p>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People’s decisions about where they live are influenced by climate and the environment. Some move to cooler places whilst others prefer the heat.</a:t>
            </a:r>
            <a:endParaRPr lang="en-AU" dirty="0"/>
          </a:p>
        </p:txBody>
      </p:sp>
    </p:spTree>
    <p:extLst>
      <p:ext uri="{BB962C8B-B14F-4D97-AF65-F5344CB8AC3E}">
        <p14:creationId xmlns:p14="http://schemas.microsoft.com/office/powerpoint/2010/main" val="37353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15BA7-8D0D-451E-B34B-C58CF6760C74}"/>
              </a:ext>
            </a:extLst>
          </p:cNvPr>
          <p:cNvSpPr>
            <a:spLocks noGrp="1"/>
          </p:cNvSpPr>
          <p:nvPr>
            <p:ph type="title"/>
          </p:nvPr>
        </p:nvSpPr>
        <p:spPr>
          <a:xfrm>
            <a:off x="1024129" y="585216"/>
            <a:ext cx="3779085" cy="1499616"/>
          </a:xfrm>
        </p:spPr>
        <p:txBody>
          <a:bodyPr>
            <a:normAutofit/>
          </a:bodyPr>
          <a:lstStyle/>
          <a:p>
            <a:r>
              <a:rPr lang="en-US">
                <a:solidFill>
                  <a:srgbClr val="FFFFFF"/>
                </a:solidFill>
              </a:rPr>
              <a:t>9. Culture and ethnicity </a:t>
            </a:r>
            <a:endParaRPr lang="en-AU">
              <a:solidFill>
                <a:srgbClr val="FFFFFF"/>
              </a:solidFill>
            </a:endParaRP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C1783B-E99C-4A54-8020-D7B01A8B0528}"/>
              </a:ext>
            </a:extLst>
          </p:cNvPr>
          <p:cNvSpPr>
            <a:spLocks noGrp="1"/>
          </p:cNvSpPr>
          <p:nvPr>
            <p:ph idx="1"/>
          </p:nvPr>
        </p:nvSpPr>
        <p:spPr>
          <a:xfrm>
            <a:off x="1024129" y="2286000"/>
            <a:ext cx="3791711" cy="3931920"/>
          </a:xfrm>
        </p:spPr>
        <p:txBody>
          <a:bodyPr>
            <a:normAutofit/>
          </a:bodyPr>
          <a:lstStyle/>
          <a:p>
            <a:r>
              <a:rPr lang="en-AU">
                <a:solidFill>
                  <a:srgbClr val="FFFFFF"/>
                </a:solidFill>
                <a:hlinkClick r:id="rId2"/>
              </a:rPr>
              <a:t>https://smallmultiples.com.au/projects/mapping-immigrants-birth-places/</a:t>
            </a:r>
            <a:endParaRPr lang="en-AU">
              <a:solidFill>
                <a:srgbClr val="FFFFFF"/>
              </a:solidFill>
            </a:endParaRPr>
          </a:p>
        </p:txBody>
      </p:sp>
      <p:pic>
        <p:nvPicPr>
          <p:cNvPr id="4" name="Picture 3">
            <a:extLst>
              <a:ext uri="{FF2B5EF4-FFF2-40B4-BE49-F238E27FC236}">
                <a16:creationId xmlns:a16="http://schemas.microsoft.com/office/drawing/2014/main" id="{77BA4B4D-BFF6-4CB6-8298-FEB8BEF1CE27}"/>
              </a:ext>
            </a:extLst>
          </p:cNvPr>
          <p:cNvPicPr>
            <a:picLocks noChangeAspect="1"/>
          </p:cNvPicPr>
          <p:nvPr/>
        </p:nvPicPr>
        <p:blipFill>
          <a:blip r:embed="rId3"/>
          <a:stretch>
            <a:fillRect/>
          </a:stretch>
        </p:blipFill>
        <p:spPr>
          <a:xfrm>
            <a:off x="5353877" y="1463040"/>
            <a:ext cx="6838123" cy="3931920"/>
          </a:xfrm>
          <a:prstGeom prst="rect">
            <a:avLst/>
          </a:prstGeom>
        </p:spPr>
      </p:pic>
      <p:sp>
        <p:nvSpPr>
          <p:cNvPr id="5" name="TextBox 4">
            <a:extLst>
              <a:ext uri="{FF2B5EF4-FFF2-40B4-BE49-F238E27FC236}">
                <a16:creationId xmlns:a16="http://schemas.microsoft.com/office/drawing/2014/main" id="{89570603-C657-8DE0-5387-D3B9AF001BBE}"/>
              </a:ext>
            </a:extLst>
          </p:cNvPr>
          <p:cNvSpPr txBox="1"/>
          <p:nvPr/>
        </p:nvSpPr>
        <p:spPr>
          <a:xfrm>
            <a:off x="545284" y="3783435"/>
            <a:ext cx="4530055" cy="2031325"/>
          </a:xfrm>
          <a:prstGeom prst="rect">
            <a:avLst/>
          </a:prstGeom>
          <a:noFill/>
        </p:spPr>
        <p:txBody>
          <a:bodyPr wrap="square" rtlCol="0">
            <a:spAutoFit/>
          </a:bodyPr>
          <a:lstStyle/>
          <a:p>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New immigrants often settle in suburbs with a community of people from a common cultural or ethnic background. This provides them with a support network that makes settling into their new homeland easier.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Tree>
    <p:extLst>
      <p:ext uri="{BB962C8B-B14F-4D97-AF65-F5344CB8AC3E}">
        <p14:creationId xmlns:p14="http://schemas.microsoft.com/office/powerpoint/2010/main" val="355524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1299043-EBB1-4FAF-8C1B-C4F025B143D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10. Travel time and transport options </a:t>
            </a:r>
          </a:p>
        </p:txBody>
      </p:sp>
      <p:sp useBgFill="1">
        <p:nvSpPr>
          <p:cNvPr id="19" name="Rectangle 18">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68FB7C4-BA81-488C-9FEE-CEFE293D1EA3}"/>
              </a:ext>
            </a:extLst>
          </p:cNvPr>
          <p:cNvPicPr>
            <a:picLocks noChangeAspect="1"/>
          </p:cNvPicPr>
          <p:nvPr/>
        </p:nvPicPr>
        <p:blipFill>
          <a:blip r:embed="rId2"/>
          <a:stretch>
            <a:fillRect/>
          </a:stretch>
        </p:blipFill>
        <p:spPr>
          <a:xfrm>
            <a:off x="345545" y="763923"/>
            <a:ext cx="5369052" cy="3020091"/>
          </a:xfrm>
          <a:prstGeom prst="rect">
            <a:avLst/>
          </a:prstGeom>
        </p:spPr>
      </p:pic>
      <p:cxnSp>
        <p:nvCxnSpPr>
          <p:cNvPr id="21" name="Straight Connector 20">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056E6D-E068-4FAC-9972-8837238D3B8E}"/>
              </a:ext>
            </a:extLst>
          </p:cNvPr>
          <p:cNvPicPr>
            <a:picLocks noChangeAspect="1"/>
          </p:cNvPicPr>
          <p:nvPr/>
        </p:nvPicPr>
        <p:blipFill>
          <a:blip r:embed="rId3"/>
          <a:stretch>
            <a:fillRect/>
          </a:stretch>
        </p:blipFill>
        <p:spPr>
          <a:xfrm>
            <a:off x="6405686" y="484631"/>
            <a:ext cx="5038016" cy="3602181"/>
          </a:xfrm>
          <a:prstGeom prst="rect">
            <a:avLst/>
          </a:prstGeom>
        </p:spPr>
      </p:pic>
      <p:cxnSp>
        <p:nvCxnSpPr>
          <p:cNvPr id="23" name="Straight Connector 22">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0D09161-6EB3-2811-DD62-909C2FD01C6B}"/>
              </a:ext>
            </a:extLst>
          </p:cNvPr>
          <p:cNvSpPr txBox="1"/>
          <p:nvPr/>
        </p:nvSpPr>
        <p:spPr>
          <a:xfrm>
            <a:off x="8531604" y="4815281"/>
            <a:ext cx="3481431" cy="1754326"/>
          </a:xfrm>
          <a:prstGeom prst="rect">
            <a:avLst/>
          </a:prstGeom>
          <a:noFill/>
        </p:spPr>
        <p:txBody>
          <a:bodyPr wrap="square" rtlCol="0">
            <a:spAutoFit/>
          </a:bodyPr>
          <a:lstStyle/>
          <a:p>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Some people choose to live close to where they work. Access to public transport is an important factor for people living in large cities with lots of traffic.</a:t>
            </a:r>
            <a:endParaRPr lang="en-AU" dirty="0"/>
          </a:p>
        </p:txBody>
      </p:sp>
    </p:spTree>
    <p:extLst>
      <p:ext uri="{BB962C8B-B14F-4D97-AF65-F5344CB8AC3E}">
        <p14:creationId xmlns:p14="http://schemas.microsoft.com/office/powerpoint/2010/main" val="4125542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C353C-1667-40B5-8261-B59BFEB493AC}"/>
              </a:ext>
            </a:extLst>
          </p:cNvPr>
          <p:cNvSpPr>
            <a:spLocks noGrp="1"/>
          </p:cNvSpPr>
          <p:nvPr>
            <p:ph type="title"/>
          </p:nvPr>
        </p:nvSpPr>
        <p:spPr>
          <a:xfrm>
            <a:off x="4713224" y="1105351"/>
            <a:ext cx="6353967" cy="3023981"/>
          </a:xfrm>
        </p:spPr>
        <p:txBody>
          <a:bodyPr vert="horz" lIns="91440" tIns="45720" rIns="91440" bIns="45720" rtlCol="0" anchor="b">
            <a:normAutofit/>
          </a:bodyPr>
          <a:lstStyle/>
          <a:p>
            <a:pPr algn="l"/>
            <a:r>
              <a:rPr lang="en-US" sz="4800">
                <a:solidFill>
                  <a:srgbClr val="FFFFFF"/>
                </a:solidFill>
              </a:rPr>
              <a:t>Application of learning</a:t>
            </a:r>
          </a:p>
        </p:txBody>
      </p:sp>
      <p:sp>
        <p:nvSpPr>
          <p:cNvPr id="3" name="Text Placeholder 2">
            <a:extLst>
              <a:ext uri="{FF2B5EF4-FFF2-40B4-BE49-F238E27FC236}">
                <a16:creationId xmlns:a16="http://schemas.microsoft.com/office/drawing/2014/main" id="{4779B55A-77A8-4445-A1DC-35BB8A02391D}"/>
              </a:ext>
            </a:extLst>
          </p:cNvPr>
          <p:cNvSpPr>
            <a:spLocks noGrp="1"/>
          </p:cNvSpPr>
          <p:nvPr>
            <p:ph type="body" idx="1"/>
          </p:nvPr>
        </p:nvSpPr>
        <p:spPr>
          <a:xfrm>
            <a:off x="4713224" y="4297556"/>
            <a:ext cx="6353968" cy="1433391"/>
          </a:xfrm>
        </p:spPr>
        <p:txBody>
          <a:bodyPr vert="horz" lIns="91440" tIns="45720" rIns="91440" bIns="45720" rtlCol="0" anchor="t">
            <a:normAutofit/>
          </a:bodyPr>
          <a:lstStyle/>
          <a:p>
            <a:r>
              <a:rPr lang="en-US">
                <a:solidFill>
                  <a:srgbClr val="FFFFFF"/>
                </a:solidFill>
              </a:rPr>
              <a:t>Image analysis</a:t>
            </a:r>
          </a:p>
        </p:txBody>
      </p:sp>
      <p:cxnSp>
        <p:nvCxnSpPr>
          <p:cNvPr id="20" name="Straight Connector 19">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560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4574-03CF-4D4D-B6BA-5AC8D633BEB0}"/>
              </a:ext>
            </a:extLst>
          </p:cNvPr>
          <p:cNvSpPr>
            <a:spLocks noGrp="1"/>
          </p:cNvSpPr>
          <p:nvPr>
            <p:ph type="title"/>
          </p:nvPr>
        </p:nvSpPr>
        <p:spPr/>
        <p:txBody>
          <a:bodyPr/>
          <a:lstStyle/>
          <a:p>
            <a:r>
              <a:rPr lang="en-AU" dirty="0"/>
              <a:t>Liveability </a:t>
            </a:r>
          </a:p>
        </p:txBody>
      </p:sp>
      <p:sp>
        <p:nvSpPr>
          <p:cNvPr id="3" name="Text Placeholder 2">
            <a:extLst>
              <a:ext uri="{FF2B5EF4-FFF2-40B4-BE49-F238E27FC236}">
                <a16:creationId xmlns:a16="http://schemas.microsoft.com/office/drawing/2014/main" id="{F0A6443F-6FEB-480E-B173-40C578431FE0}"/>
              </a:ext>
            </a:extLst>
          </p:cNvPr>
          <p:cNvSpPr>
            <a:spLocks noGrp="1"/>
          </p:cNvSpPr>
          <p:nvPr>
            <p:ph type="body" idx="1"/>
          </p:nvPr>
        </p:nvSpPr>
        <p:spPr/>
        <p:txBody>
          <a:bodyPr/>
          <a:lstStyle/>
          <a:p>
            <a:r>
              <a:rPr lang="en-AU" dirty="0"/>
              <a:t>Learning Intention	</a:t>
            </a:r>
          </a:p>
        </p:txBody>
      </p:sp>
      <p:sp>
        <p:nvSpPr>
          <p:cNvPr id="4" name="Content Placeholder 3">
            <a:extLst>
              <a:ext uri="{FF2B5EF4-FFF2-40B4-BE49-F238E27FC236}">
                <a16:creationId xmlns:a16="http://schemas.microsoft.com/office/drawing/2014/main" id="{65E345F0-8261-42F3-B95F-30F9909DA927}"/>
              </a:ext>
            </a:extLst>
          </p:cNvPr>
          <p:cNvSpPr>
            <a:spLocks noGrp="1"/>
          </p:cNvSpPr>
          <p:nvPr>
            <p:ph sz="half" idx="2"/>
          </p:nvPr>
        </p:nvSpPr>
        <p:spPr/>
        <p:txBody>
          <a:bodyPr/>
          <a:lstStyle/>
          <a:p>
            <a:r>
              <a:rPr lang="en-AU" dirty="0"/>
              <a:t>Explore and understand the concept of liveability</a:t>
            </a:r>
          </a:p>
        </p:txBody>
      </p:sp>
      <p:sp>
        <p:nvSpPr>
          <p:cNvPr id="5" name="Text Placeholder 4">
            <a:extLst>
              <a:ext uri="{FF2B5EF4-FFF2-40B4-BE49-F238E27FC236}">
                <a16:creationId xmlns:a16="http://schemas.microsoft.com/office/drawing/2014/main" id="{6D3F47EC-7C5E-4773-97EE-DCA8601C9B8E}"/>
              </a:ext>
            </a:extLst>
          </p:cNvPr>
          <p:cNvSpPr>
            <a:spLocks noGrp="1"/>
          </p:cNvSpPr>
          <p:nvPr>
            <p:ph type="body" sz="quarter" idx="3"/>
          </p:nvPr>
        </p:nvSpPr>
        <p:spPr/>
        <p:txBody>
          <a:bodyPr/>
          <a:lstStyle/>
          <a:p>
            <a:r>
              <a:rPr lang="en-AU" dirty="0"/>
              <a:t>Success Criteria</a:t>
            </a:r>
          </a:p>
        </p:txBody>
      </p:sp>
      <p:sp>
        <p:nvSpPr>
          <p:cNvPr id="6" name="Content Placeholder 5">
            <a:extLst>
              <a:ext uri="{FF2B5EF4-FFF2-40B4-BE49-F238E27FC236}">
                <a16:creationId xmlns:a16="http://schemas.microsoft.com/office/drawing/2014/main" id="{277961EE-07A4-46DC-AFE3-BB75CA27BDCA}"/>
              </a:ext>
            </a:extLst>
          </p:cNvPr>
          <p:cNvSpPr>
            <a:spLocks noGrp="1"/>
          </p:cNvSpPr>
          <p:nvPr>
            <p:ph sz="quarter" idx="4"/>
          </p:nvPr>
        </p:nvSpPr>
        <p:spPr/>
        <p:txBody>
          <a:bodyPr/>
          <a:lstStyle/>
          <a:p>
            <a:r>
              <a:rPr lang="en-AU" dirty="0"/>
              <a:t>Define the term liveability</a:t>
            </a:r>
          </a:p>
          <a:p>
            <a:r>
              <a:rPr lang="en-AU" dirty="0"/>
              <a:t>Identify and outline the factors that affect liveability. </a:t>
            </a:r>
          </a:p>
        </p:txBody>
      </p:sp>
    </p:spTree>
    <p:extLst>
      <p:ext uri="{BB962C8B-B14F-4D97-AF65-F5344CB8AC3E}">
        <p14:creationId xmlns:p14="http://schemas.microsoft.com/office/powerpoint/2010/main" val="3898239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65E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7AC8F-1A07-4E58-9D1D-3563DDF87D1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a:solidFill>
                  <a:srgbClr val="FFFFFF"/>
                </a:solidFill>
              </a:rPr>
              <a:t>Liveability</a:t>
            </a:r>
          </a:p>
        </p:txBody>
      </p:sp>
      <p:pic>
        <p:nvPicPr>
          <p:cNvPr id="5" name="Content Placeholder 4" descr="A paper cut out of a family&#10;&#10;Description automatically generated">
            <a:extLst>
              <a:ext uri="{FF2B5EF4-FFF2-40B4-BE49-F238E27FC236}">
                <a16:creationId xmlns:a16="http://schemas.microsoft.com/office/drawing/2014/main" id="{AA98E01C-0A27-4383-9D58-C7050B0323E7}"/>
              </a:ext>
            </a:extLst>
          </p:cNvPr>
          <p:cNvPicPr>
            <a:picLocks noGrp="1" noChangeAspect="1"/>
          </p:cNvPicPr>
          <p:nvPr>
            <p:ph idx="1"/>
          </p:nvPr>
        </p:nvPicPr>
        <p:blipFill rotWithShape="1">
          <a:blip r:embed="rId2"/>
          <a:srcRect l="11034" r="11507" b="-1"/>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3A498E9-75BD-4B40-B3BD-2A64E97620BF}"/>
              </a:ext>
            </a:extLst>
          </p:cNvPr>
          <p:cNvSpPr>
            <a:spLocks noGrp="1"/>
          </p:cNvSpPr>
          <p:nvPr>
            <p:ph type="body" sz="half" idx="2"/>
          </p:nvPr>
        </p:nvSpPr>
        <p:spPr>
          <a:xfrm>
            <a:off x="8029319" y="917725"/>
            <a:ext cx="3424739" cy="4852362"/>
          </a:xfrm>
        </p:spPr>
        <p:txBody>
          <a:bodyPr vert="horz" lIns="45720" tIns="45720" rIns="45720" bIns="45720" rtlCol="0" anchor="ctr">
            <a:normAutofit/>
          </a:bodyPr>
          <a:lstStyle/>
          <a:p>
            <a:pPr>
              <a:lnSpc>
                <a:spcPct val="90000"/>
              </a:lnSpc>
            </a:pPr>
            <a:r>
              <a:rPr lang="en-AU" sz="3200" dirty="0">
                <a:solidFill>
                  <a:schemeClr val="bg1"/>
                </a:solidFill>
              </a:rPr>
              <a:t>T</a:t>
            </a:r>
            <a:r>
              <a:rPr lang="en-AU" sz="3200">
                <a:solidFill>
                  <a:schemeClr val="bg1"/>
                </a:solidFill>
              </a:rPr>
              <a:t>he </a:t>
            </a:r>
            <a:r>
              <a:rPr lang="en-AU" sz="3200" dirty="0">
                <a:solidFill>
                  <a:schemeClr val="bg1"/>
                </a:solidFill>
              </a:rPr>
              <a:t>qualities of a place (city, town, suburb, neighbourhood) that contribute to the quality of life experienced by residents and others.</a:t>
            </a:r>
            <a:endParaRPr lang="en-US" sz="3200" dirty="0">
              <a:solidFill>
                <a:schemeClr val="bg1"/>
              </a:solidFill>
            </a:endParaRPr>
          </a:p>
        </p:txBody>
      </p:sp>
    </p:spTree>
    <p:extLst>
      <p:ext uri="{BB962C8B-B14F-4D97-AF65-F5344CB8AC3E}">
        <p14:creationId xmlns:p14="http://schemas.microsoft.com/office/powerpoint/2010/main" val="2311304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7EFD-DFC6-4818-BFA7-FEF465BDD297}"/>
              </a:ext>
            </a:extLst>
          </p:cNvPr>
          <p:cNvSpPr>
            <a:spLocks noGrp="1"/>
          </p:cNvSpPr>
          <p:nvPr>
            <p:ph type="title"/>
          </p:nvPr>
        </p:nvSpPr>
        <p:spPr/>
        <p:txBody>
          <a:bodyPr/>
          <a:lstStyle/>
          <a:p>
            <a:r>
              <a:rPr lang="en-AU" dirty="0"/>
              <a:t>Liveability </a:t>
            </a:r>
          </a:p>
        </p:txBody>
      </p:sp>
      <p:sp>
        <p:nvSpPr>
          <p:cNvPr id="3" name="Content Placeholder 2">
            <a:extLst>
              <a:ext uri="{FF2B5EF4-FFF2-40B4-BE49-F238E27FC236}">
                <a16:creationId xmlns:a16="http://schemas.microsoft.com/office/drawing/2014/main" id="{C6664193-A2DA-4CCE-BFE4-08994CE9F0FD}"/>
              </a:ext>
            </a:extLst>
          </p:cNvPr>
          <p:cNvSpPr>
            <a:spLocks noGrp="1"/>
          </p:cNvSpPr>
          <p:nvPr>
            <p:ph idx="1"/>
          </p:nvPr>
        </p:nvSpPr>
        <p:spPr/>
        <p:txBody>
          <a:bodyPr>
            <a:normAutofit/>
          </a:bodyPr>
          <a:lstStyle/>
          <a:p>
            <a:r>
              <a:rPr lang="en-AU" sz="3600" dirty="0"/>
              <a:t>List as many reasons why you live where you do in 60 seconds.</a:t>
            </a:r>
          </a:p>
        </p:txBody>
      </p:sp>
      <p:sp>
        <p:nvSpPr>
          <p:cNvPr id="4" name="Text Placeholder 3">
            <a:extLst>
              <a:ext uri="{FF2B5EF4-FFF2-40B4-BE49-F238E27FC236}">
                <a16:creationId xmlns:a16="http://schemas.microsoft.com/office/drawing/2014/main" id="{47F38179-2899-4195-B78F-FBB57D0284EA}"/>
              </a:ext>
            </a:extLst>
          </p:cNvPr>
          <p:cNvSpPr>
            <a:spLocks noGrp="1"/>
          </p:cNvSpPr>
          <p:nvPr>
            <p:ph type="body" sz="half" idx="2"/>
          </p:nvPr>
        </p:nvSpPr>
        <p:spPr/>
        <p:txBody>
          <a:bodyPr>
            <a:normAutofit/>
          </a:bodyPr>
          <a:lstStyle/>
          <a:p>
            <a:r>
              <a:rPr lang="en-AU" sz="3600" dirty="0"/>
              <a:t>Why do you live where you do?</a:t>
            </a:r>
          </a:p>
        </p:txBody>
      </p:sp>
      <p:sp>
        <p:nvSpPr>
          <p:cNvPr id="8" name="Rectangle 7">
            <a:extLst>
              <a:ext uri="{FF2B5EF4-FFF2-40B4-BE49-F238E27FC236}">
                <a16:creationId xmlns:a16="http://schemas.microsoft.com/office/drawing/2014/main" id="{A4474C73-A344-431C-B23A-BFCC989389E3}"/>
              </a:ext>
            </a:extLst>
          </p:cNvPr>
          <p:cNvSpPr/>
          <p:nvPr/>
        </p:nvSpPr>
        <p:spPr>
          <a:xfrm>
            <a:off x="0" y="4856085"/>
            <a:ext cx="12192000" cy="129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EFD67675-B837-4E76-B2B9-CDFC3EA1CCBE}"/>
              </a:ext>
            </a:extLst>
          </p:cNvPr>
          <p:cNvSpPr txBox="1"/>
          <p:nvPr/>
        </p:nvSpPr>
        <p:spPr>
          <a:xfrm>
            <a:off x="5413248" y="3822970"/>
            <a:ext cx="6221033" cy="1015663"/>
          </a:xfrm>
          <a:prstGeom prst="rect">
            <a:avLst/>
          </a:prstGeom>
          <a:noFill/>
        </p:spPr>
        <p:txBody>
          <a:bodyPr wrap="square" rtlCol="0">
            <a:spAutoFit/>
          </a:bodyPr>
          <a:lstStyle/>
          <a:p>
            <a:r>
              <a:rPr lang="en-AU" sz="3200" b="1" dirty="0"/>
              <a:t>Progress Bar</a:t>
            </a:r>
          </a:p>
          <a:p>
            <a:r>
              <a:rPr lang="en-AU" sz="2800" dirty="0"/>
              <a:t>Timer – 60 Seconds!</a:t>
            </a:r>
          </a:p>
        </p:txBody>
      </p:sp>
    </p:spTree>
    <p:extLst>
      <p:ext uri="{BB962C8B-B14F-4D97-AF65-F5344CB8AC3E}">
        <p14:creationId xmlns:p14="http://schemas.microsoft.com/office/powerpoint/2010/main" val="377821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9000" fill="hold"/>
                                        <p:tgtEl>
                                          <p:spTgt spid="8"/>
                                        </p:tgtEl>
                                        <p:attrNameLst>
                                          <p:attrName>ppt_x</p:attrName>
                                        </p:attrNameLst>
                                      </p:cBhvr>
                                      <p:tavLst>
                                        <p:tav tm="0">
                                          <p:val>
                                            <p:strVal val="0-#ppt_w/2"/>
                                          </p:val>
                                        </p:tav>
                                        <p:tav tm="100000">
                                          <p:val>
                                            <p:strVal val="#ppt_x"/>
                                          </p:val>
                                        </p:tav>
                                      </p:tavLst>
                                    </p:anim>
                                    <p:anim calcmode="lin" valueType="num">
                                      <p:cBhvr additive="base">
                                        <p:cTn id="19" dur="59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169A9-50C9-4D11-BFDD-E378DA6072D3}"/>
              </a:ext>
            </a:extLst>
          </p:cNvPr>
          <p:cNvSpPr>
            <a:spLocks noGrp="1"/>
          </p:cNvSpPr>
          <p:nvPr>
            <p:ph type="title"/>
          </p:nvPr>
        </p:nvSpPr>
        <p:spPr>
          <a:xfrm>
            <a:off x="1024129" y="585216"/>
            <a:ext cx="3779085" cy="1499616"/>
          </a:xfrm>
        </p:spPr>
        <p:txBody>
          <a:bodyPr>
            <a:normAutofit/>
          </a:bodyPr>
          <a:lstStyle/>
          <a:p>
            <a:r>
              <a:rPr lang="en-AU" dirty="0">
                <a:solidFill>
                  <a:srgbClr val="FFFFFF"/>
                </a:solidFill>
              </a:rPr>
              <a:t>Unit objectives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4B4FA1-2F52-40D7-B0C3-4E25665785C7}"/>
              </a:ext>
            </a:extLst>
          </p:cNvPr>
          <p:cNvSpPr>
            <a:spLocks noGrp="1"/>
          </p:cNvSpPr>
          <p:nvPr>
            <p:ph idx="1"/>
          </p:nvPr>
        </p:nvSpPr>
        <p:spPr>
          <a:xfrm>
            <a:off x="146798" y="1740724"/>
            <a:ext cx="5178959" cy="4993708"/>
          </a:xfrm>
        </p:spPr>
        <p:txBody>
          <a:bodyPr>
            <a:normAutofit lnSpcReduction="10000"/>
          </a:bodyPr>
          <a:lstStyle/>
          <a:p>
            <a:r>
              <a:rPr lang="en-AU" sz="2000" b="1" dirty="0">
                <a:solidFill>
                  <a:srgbClr val="FFFFFF"/>
                </a:solidFill>
              </a:rPr>
              <a:t>Our goal for this unit of work to be able to answer the following questions:</a:t>
            </a:r>
          </a:p>
          <a:p>
            <a:r>
              <a:rPr lang="en-AU" sz="2000" dirty="0">
                <a:solidFill>
                  <a:srgbClr val="FFFFFF"/>
                </a:solidFill>
              </a:rPr>
              <a:t>1. What factors influence people’s decision on where they live?</a:t>
            </a:r>
          </a:p>
          <a:p>
            <a:r>
              <a:rPr lang="en-AU" sz="2000" dirty="0">
                <a:solidFill>
                  <a:srgbClr val="FFFFFF"/>
                </a:solidFill>
              </a:rPr>
              <a:t>2. Why do you enjoy or not enjoy where you live?</a:t>
            </a:r>
          </a:p>
          <a:p>
            <a:r>
              <a:rPr lang="en-AU" sz="2000" dirty="0">
                <a:solidFill>
                  <a:srgbClr val="FFFFFF"/>
                </a:solidFill>
              </a:rPr>
              <a:t>3. How is the liveability of places measured?</a:t>
            </a:r>
          </a:p>
          <a:p>
            <a:r>
              <a:rPr lang="en-AU" sz="2000" dirty="0">
                <a:solidFill>
                  <a:srgbClr val="FFFFFF"/>
                </a:solidFill>
              </a:rPr>
              <a:t>4. How do the liveability factors of climate, environmental quality,</a:t>
            </a:r>
          </a:p>
          <a:p>
            <a:r>
              <a:rPr lang="en-AU" sz="2000" dirty="0">
                <a:solidFill>
                  <a:srgbClr val="FFFFFF"/>
                </a:solidFill>
              </a:rPr>
              <a:t>infrastructure, safety and stability and access to health care and education</a:t>
            </a:r>
          </a:p>
          <a:p>
            <a:r>
              <a:rPr lang="en-AU" sz="2000" dirty="0">
                <a:solidFill>
                  <a:srgbClr val="FFFFFF"/>
                </a:solidFill>
              </a:rPr>
              <a:t>impact people around the world?</a:t>
            </a:r>
          </a:p>
          <a:p>
            <a:r>
              <a:rPr lang="en-AU" sz="2000" dirty="0">
                <a:solidFill>
                  <a:srgbClr val="FFFFFF"/>
                </a:solidFill>
              </a:rPr>
              <a:t>5. What factors do planners of new developments have to consider?</a:t>
            </a:r>
          </a:p>
        </p:txBody>
      </p:sp>
      <p:pic>
        <p:nvPicPr>
          <p:cNvPr id="4" name="Picture 3">
            <a:extLst>
              <a:ext uri="{FF2B5EF4-FFF2-40B4-BE49-F238E27FC236}">
                <a16:creationId xmlns:a16="http://schemas.microsoft.com/office/drawing/2014/main" id="{9C4FA175-843E-4515-AB9B-5C381E02B001}"/>
              </a:ext>
            </a:extLst>
          </p:cNvPr>
          <p:cNvPicPr>
            <a:picLocks noChangeAspect="1"/>
          </p:cNvPicPr>
          <p:nvPr/>
        </p:nvPicPr>
        <p:blipFill>
          <a:blip r:embed="rId2"/>
          <a:stretch>
            <a:fillRect/>
          </a:stretch>
        </p:blipFill>
        <p:spPr>
          <a:xfrm>
            <a:off x="6096000" y="1519428"/>
            <a:ext cx="5455921" cy="3819144"/>
          </a:xfrm>
          <a:prstGeom prst="rect">
            <a:avLst/>
          </a:prstGeom>
        </p:spPr>
      </p:pic>
    </p:spTree>
    <p:extLst>
      <p:ext uri="{BB962C8B-B14F-4D97-AF65-F5344CB8AC3E}">
        <p14:creationId xmlns:p14="http://schemas.microsoft.com/office/powerpoint/2010/main" val="393270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A08A-AC1B-464B-B51F-F1F06E534EC4}"/>
              </a:ext>
            </a:extLst>
          </p:cNvPr>
          <p:cNvSpPr>
            <a:spLocks noGrp="1"/>
          </p:cNvSpPr>
          <p:nvPr>
            <p:ph type="title"/>
          </p:nvPr>
        </p:nvSpPr>
        <p:spPr/>
        <p:txBody>
          <a:bodyPr/>
          <a:lstStyle/>
          <a:p>
            <a:r>
              <a:rPr lang="en-AU" dirty="0"/>
              <a:t>Lesson objectives</a:t>
            </a:r>
          </a:p>
        </p:txBody>
      </p:sp>
      <p:sp>
        <p:nvSpPr>
          <p:cNvPr id="3" name="Text Placeholder 2">
            <a:extLst>
              <a:ext uri="{FF2B5EF4-FFF2-40B4-BE49-F238E27FC236}">
                <a16:creationId xmlns:a16="http://schemas.microsoft.com/office/drawing/2014/main" id="{372FA83B-3F8F-4C88-AC56-5FA1D3A2B4BB}"/>
              </a:ext>
            </a:extLst>
          </p:cNvPr>
          <p:cNvSpPr>
            <a:spLocks noGrp="1"/>
          </p:cNvSpPr>
          <p:nvPr>
            <p:ph type="body" idx="1"/>
          </p:nvPr>
        </p:nvSpPr>
        <p:spPr/>
        <p:txBody>
          <a:bodyPr/>
          <a:lstStyle/>
          <a:p>
            <a:r>
              <a:rPr lang="en-AU" dirty="0"/>
              <a:t>Learning Intentions</a:t>
            </a:r>
          </a:p>
        </p:txBody>
      </p:sp>
      <p:sp>
        <p:nvSpPr>
          <p:cNvPr id="4" name="Content Placeholder 3">
            <a:extLst>
              <a:ext uri="{FF2B5EF4-FFF2-40B4-BE49-F238E27FC236}">
                <a16:creationId xmlns:a16="http://schemas.microsoft.com/office/drawing/2014/main" id="{AC284A7A-759D-4502-858D-103D4F4DAD91}"/>
              </a:ext>
            </a:extLst>
          </p:cNvPr>
          <p:cNvSpPr>
            <a:spLocks noGrp="1"/>
          </p:cNvSpPr>
          <p:nvPr>
            <p:ph sz="half" idx="2"/>
          </p:nvPr>
        </p:nvSpPr>
        <p:spPr/>
        <p:txBody>
          <a:bodyPr/>
          <a:lstStyle/>
          <a:p>
            <a:r>
              <a:rPr lang="en-AU" dirty="0"/>
              <a:t>Understand the concept of liveability and why we live where we do.</a:t>
            </a:r>
          </a:p>
        </p:txBody>
      </p:sp>
      <p:sp>
        <p:nvSpPr>
          <p:cNvPr id="5" name="Text Placeholder 4">
            <a:extLst>
              <a:ext uri="{FF2B5EF4-FFF2-40B4-BE49-F238E27FC236}">
                <a16:creationId xmlns:a16="http://schemas.microsoft.com/office/drawing/2014/main" id="{50963C12-BE35-4A90-B5FC-A3F044277E83}"/>
              </a:ext>
            </a:extLst>
          </p:cNvPr>
          <p:cNvSpPr>
            <a:spLocks noGrp="1"/>
          </p:cNvSpPr>
          <p:nvPr>
            <p:ph type="body" sz="quarter" idx="3"/>
          </p:nvPr>
        </p:nvSpPr>
        <p:spPr>
          <a:xfrm>
            <a:off x="1024128" y="4191316"/>
            <a:ext cx="4754880" cy="822960"/>
          </a:xfrm>
        </p:spPr>
        <p:txBody>
          <a:bodyPr/>
          <a:lstStyle/>
          <a:p>
            <a:r>
              <a:rPr lang="en-AU" dirty="0"/>
              <a:t>Success Criteria</a:t>
            </a:r>
          </a:p>
        </p:txBody>
      </p:sp>
      <p:sp>
        <p:nvSpPr>
          <p:cNvPr id="6" name="Content Placeholder 5">
            <a:extLst>
              <a:ext uri="{FF2B5EF4-FFF2-40B4-BE49-F238E27FC236}">
                <a16:creationId xmlns:a16="http://schemas.microsoft.com/office/drawing/2014/main" id="{626E6E84-AB39-43E3-A057-30E121496EF0}"/>
              </a:ext>
            </a:extLst>
          </p:cNvPr>
          <p:cNvSpPr>
            <a:spLocks noGrp="1"/>
          </p:cNvSpPr>
          <p:nvPr>
            <p:ph sz="quarter" idx="4"/>
          </p:nvPr>
        </p:nvSpPr>
        <p:spPr>
          <a:xfrm>
            <a:off x="1024128" y="4979468"/>
            <a:ext cx="4754880" cy="3341572"/>
          </a:xfrm>
        </p:spPr>
        <p:txBody>
          <a:bodyPr/>
          <a:lstStyle/>
          <a:p>
            <a:pPr marL="0" indent="0">
              <a:buNone/>
            </a:pPr>
            <a:r>
              <a:rPr lang="en-AU" dirty="0"/>
              <a:t>Define liveability </a:t>
            </a:r>
          </a:p>
          <a:p>
            <a:pPr marL="0" indent="0">
              <a:buNone/>
            </a:pPr>
            <a:endParaRPr lang="en-AU" dirty="0"/>
          </a:p>
          <a:p>
            <a:pPr marL="0" indent="0">
              <a:buNone/>
            </a:pPr>
            <a:r>
              <a:rPr lang="en-AU" dirty="0"/>
              <a:t>List factors that influence liveability</a:t>
            </a:r>
          </a:p>
        </p:txBody>
      </p:sp>
      <p:pic>
        <p:nvPicPr>
          <p:cNvPr id="7" name="Picture 6">
            <a:extLst>
              <a:ext uri="{FF2B5EF4-FFF2-40B4-BE49-F238E27FC236}">
                <a16:creationId xmlns:a16="http://schemas.microsoft.com/office/drawing/2014/main" id="{C9A045CC-19EB-49A8-BE16-7C95AA7B1A29}"/>
              </a:ext>
            </a:extLst>
          </p:cNvPr>
          <p:cNvPicPr>
            <a:picLocks noChangeAspect="1"/>
          </p:cNvPicPr>
          <p:nvPr/>
        </p:nvPicPr>
        <p:blipFill>
          <a:blip r:embed="rId2"/>
          <a:stretch>
            <a:fillRect/>
          </a:stretch>
        </p:blipFill>
        <p:spPr>
          <a:xfrm>
            <a:off x="6309360" y="980440"/>
            <a:ext cx="5882640" cy="4719320"/>
          </a:xfrm>
          <a:prstGeom prst="rect">
            <a:avLst/>
          </a:prstGeom>
        </p:spPr>
      </p:pic>
    </p:spTree>
    <p:extLst>
      <p:ext uri="{BB962C8B-B14F-4D97-AF65-F5344CB8AC3E}">
        <p14:creationId xmlns:p14="http://schemas.microsoft.com/office/powerpoint/2010/main" val="2946896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0F76D4-A8CB-46CB-9B3F-44676D3669ED}"/>
              </a:ext>
            </a:extLst>
          </p:cNvPr>
          <p:cNvPicPr>
            <a:picLocks noChangeAspect="1"/>
          </p:cNvPicPr>
          <p:nvPr/>
        </p:nvPicPr>
        <p:blipFill rotWithShape="1">
          <a:blip r:embed="rId2"/>
          <a:srcRect r="43417"/>
          <a:stretch/>
        </p:blipFill>
        <p:spPr>
          <a:xfrm>
            <a:off x="8575040" y="14875"/>
            <a:ext cx="3244019" cy="2951909"/>
          </a:xfrm>
          <a:prstGeom prst="rect">
            <a:avLst/>
          </a:prstGeom>
        </p:spPr>
      </p:pic>
      <p:sp>
        <p:nvSpPr>
          <p:cNvPr id="2" name="Title 1">
            <a:extLst>
              <a:ext uri="{FF2B5EF4-FFF2-40B4-BE49-F238E27FC236}">
                <a16:creationId xmlns:a16="http://schemas.microsoft.com/office/drawing/2014/main" id="{8C76886D-C668-4528-A7DB-8FA036F1AE8B}"/>
              </a:ext>
            </a:extLst>
          </p:cNvPr>
          <p:cNvSpPr>
            <a:spLocks noGrp="1"/>
          </p:cNvSpPr>
          <p:nvPr>
            <p:ph type="title"/>
          </p:nvPr>
        </p:nvSpPr>
        <p:spPr>
          <a:xfrm>
            <a:off x="1024128" y="553188"/>
            <a:ext cx="9720072" cy="1499616"/>
          </a:xfrm>
        </p:spPr>
        <p:txBody>
          <a:bodyPr/>
          <a:lstStyle/>
          <a:p>
            <a:r>
              <a:rPr lang="en-AU" dirty="0"/>
              <a:t>brainstorm</a:t>
            </a:r>
          </a:p>
        </p:txBody>
      </p:sp>
      <p:sp>
        <p:nvSpPr>
          <p:cNvPr id="3" name="Text Placeholder 2">
            <a:extLst>
              <a:ext uri="{FF2B5EF4-FFF2-40B4-BE49-F238E27FC236}">
                <a16:creationId xmlns:a16="http://schemas.microsoft.com/office/drawing/2014/main" id="{BC26258A-2575-4C5E-ABF9-12B4BDE8C980}"/>
              </a:ext>
            </a:extLst>
          </p:cNvPr>
          <p:cNvSpPr>
            <a:spLocks noGrp="1"/>
          </p:cNvSpPr>
          <p:nvPr>
            <p:ph type="body" idx="1"/>
          </p:nvPr>
        </p:nvSpPr>
        <p:spPr/>
        <p:txBody>
          <a:bodyPr/>
          <a:lstStyle/>
          <a:p>
            <a:r>
              <a:rPr lang="en-AU" dirty="0"/>
              <a:t>What I like about where I live?</a:t>
            </a:r>
          </a:p>
        </p:txBody>
      </p:sp>
      <p:sp>
        <p:nvSpPr>
          <p:cNvPr id="5" name="Text Placeholder 4">
            <a:extLst>
              <a:ext uri="{FF2B5EF4-FFF2-40B4-BE49-F238E27FC236}">
                <a16:creationId xmlns:a16="http://schemas.microsoft.com/office/drawing/2014/main" id="{6DC30EB9-12D7-4E49-8ECE-7CF6318BB52C}"/>
              </a:ext>
            </a:extLst>
          </p:cNvPr>
          <p:cNvSpPr>
            <a:spLocks noGrp="1"/>
          </p:cNvSpPr>
          <p:nvPr>
            <p:ph type="body" sz="quarter" idx="3"/>
          </p:nvPr>
        </p:nvSpPr>
        <p:spPr>
          <a:xfrm>
            <a:off x="5991066" y="2591116"/>
            <a:ext cx="4754880" cy="822960"/>
          </a:xfrm>
        </p:spPr>
        <p:txBody>
          <a:bodyPr/>
          <a:lstStyle/>
          <a:p>
            <a:r>
              <a:rPr lang="en-AU" dirty="0"/>
              <a:t>What I dislike about where I live?</a:t>
            </a:r>
          </a:p>
        </p:txBody>
      </p:sp>
      <p:pic>
        <p:nvPicPr>
          <p:cNvPr id="8" name="Content Placeholder 7">
            <a:extLst>
              <a:ext uri="{FF2B5EF4-FFF2-40B4-BE49-F238E27FC236}">
                <a16:creationId xmlns:a16="http://schemas.microsoft.com/office/drawing/2014/main" id="{01EE8CB1-A5BB-410B-9B07-DA23E3FC9971}"/>
              </a:ext>
            </a:extLst>
          </p:cNvPr>
          <p:cNvPicPr>
            <a:picLocks noGrp="1" noChangeAspect="1"/>
          </p:cNvPicPr>
          <p:nvPr>
            <p:ph sz="quarter" idx="4"/>
          </p:nvPr>
        </p:nvPicPr>
        <p:blipFill>
          <a:blip r:embed="rId3"/>
          <a:stretch>
            <a:fillRect/>
          </a:stretch>
        </p:blipFill>
        <p:spPr>
          <a:xfrm>
            <a:off x="6565988" y="4151192"/>
            <a:ext cx="3097036" cy="2121592"/>
          </a:xfrm>
          <a:prstGeom prst="rect">
            <a:avLst/>
          </a:prstGeom>
        </p:spPr>
      </p:pic>
      <p:sp>
        <p:nvSpPr>
          <p:cNvPr id="7" name="Explosion: 8 Points 6">
            <a:extLst>
              <a:ext uri="{FF2B5EF4-FFF2-40B4-BE49-F238E27FC236}">
                <a16:creationId xmlns:a16="http://schemas.microsoft.com/office/drawing/2014/main" id="{9E9FB108-1B80-456C-B317-245728848E8A}"/>
              </a:ext>
            </a:extLst>
          </p:cNvPr>
          <p:cNvSpPr/>
          <p:nvPr/>
        </p:nvSpPr>
        <p:spPr>
          <a:xfrm>
            <a:off x="1766656" y="3603974"/>
            <a:ext cx="3080551" cy="210400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16070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295F54C-CBF2-45DA-9EFC-47A6F85AA63B}"/>
              </a:ext>
            </a:extLst>
          </p:cNvPr>
          <p:cNvSpPr>
            <a:spLocks noGrp="1"/>
          </p:cNvSpPr>
          <p:nvPr>
            <p:ph type="title"/>
          </p:nvPr>
        </p:nvSpPr>
        <p:spPr>
          <a:xfrm>
            <a:off x="-1918716" y="4313634"/>
            <a:ext cx="7772400" cy="1463040"/>
          </a:xfrm>
        </p:spPr>
        <p:txBody>
          <a:bodyPr vert="horz" lIns="91440" tIns="45720" rIns="91440" bIns="45720" rtlCol="0" anchor="ctr">
            <a:normAutofit/>
          </a:bodyPr>
          <a:lstStyle/>
          <a:p>
            <a:pPr algn="r"/>
            <a:r>
              <a:rPr lang="en-US" spc="200" dirty="0">
                <a:solidFill>
                  <a:srgbClr val="FFFFFF"/>
                </a:solidFill>
              </a:rPr>
              <a:t>1. Attachment to place </a:t>
            </a:r>
          </a:p>
        </p:txBody>
      </p:sp>
      <p:sp useBgFill="1">
        <p:nvSpPr>
          <p:cNvPr id="21" name="Rectangle 20">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C4C78D-944E-43EA-9202-54912994A0D6}"/>
              </a:ext>
            </a:extLst>
          </p:cNvPr>
          <p:cNvPicPr>
            <a:picLocks noChangeAspect="1"/>
          </p:cNvPicPr>
          <p:nvPr/>
        </p:nvPicPr>
        <p:blipFill>
          <a:blip r:embed="rId2"/>
          <a:stretch>
            <a:fillRect/>
          </a:stretch>
        </p:blipFill>
        <p:spPr>
          <a:xfrm>
            <a:off x="484632" y="775676"/>
            <a:ext cx="5369052" cy="3020091"/>
          </a:xfrm>
          <a:prstGeom prst="rect">
            <a:avLst/>
          </a:prstGeom>
        </p:spPr>
      </p:pic>
      <p:cxnSp>
        <p:nvCxnSpPr>
          <p:cNvPr id="23" name="Straight Connector 22">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6D1817F-5FD1-4E9B-BCBE-CAAD733F1DDF}"/>
              </a:ext>
            </a:extLst>
          </p:cNvPr>
          <p:cNvPicPr>
            <a:picLocks noChangeAspect="1"/>
          </p:cNvPicPr>
          <p:nvPr/>
        </p:nvPicPr>
        <p:blipFill>
          <a:blip r:embed="rId3"/>
          <a:stretch>
            <a:fillRect/>
          </a:stretch>
        </p:blipFill>
        <p:spPr>
          <a:xfrm rot="16200000">
            <a:off x="7207795" y="278937"/>
            <a:ext cx="3602181" cy="4013572"/>
          </a:xfrm>
          <a:prstGeom prst="rect">
            <a:avLst/>
          </a:prstGeom>
        </p:spPr>
      </p:pic>
      <p:cxnSp>
        <p:nvCxnSpPr>
          <p:cNvPr id="25" name="Straight Connector 24">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FE49738-1B1E-54D9-CE3C-D5D203D696C7}"/>
              </a:ext>
            </a:extLst>
          </p:cNvPr>
          <p:cNvSpPr txBox="1"/>
          <p:nvPr/>
        </p:nvSpPr>
        <p:spPr>
          <a:xfrm>
            <a:off x="247828" y="5832876"/>
            <a:ext cx="7742490" cy="923330"/>
          </a:xfrm>
          <a:prstGeom prst="rect">
            <a:avLst/>
          </a:prstGeom>
          <a:noFill/>
        </p:spPr>
        <p:txBody>
          <a:bodyPr wrap="square" rtlCol="0">
            <a:spAutoFit/>
          </a:bodyPr>
          <a:lstStyle/>
          <a:p>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We all develop an attachment to places that are special to us. It may be the place in which were born and grew up.</a:t>
            </a:r>
            <a:endParaRPr lang="en-AU" sz="2000" b="1" dirty="0"/>
          </a:p>
          <a:p>
            <a:endParaRPr lang="en-AU" dirty="0"/>
          </a:p>
        </p:txBody>
      </p:sp>
    </p:spTree>
    <p:extLst>
      <p:ext uri="{BB962C8B-B14F-4D97-AF65-F5344CB8AC3E}">
        <p14:creationId xmlns:p14="http://schemas.microsoft.com/office/powerpoint/2010/main" val="2408312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BAC8-1ECC-43A7-83CA-786B1756BB14}"/>
              </a:ext>
            </a:extLst>
          </p:cNvPr>
          <p:cNvSpPr>
            <a:spLocks noGrp="1"/>
          </p:cNvSpPr>
          <p:nvPr>
            <p:ph type="title"/>
          </p:nvPr>
        </p:nvSpPr>
        <p:spPr/>
        <p:txBody>
          <a:bodyPr/>
          <a:lstStyle/>
          <a:p>
            <a:r>
              <a:rPr lang="en-US" dirty="0"/>
              <a:t>2. Distance from family and friends</a:t>
            </a:r>
            <a:endParaRPr lang="en-AU" dirty="0"/>
          </a:p>
        </p:txBody>
      </p:sp>
      <p:pic>
        <p:nvPicPr>
          <p:cNvPr id="4" name="Picture 3">
            <a:extLst>
              <a:ext uri="{FF2B5EF4-FFF2-40B4-BE49-F238E27FC236}">
                <a16:creationId xmlns:a16="http://schemas.microsoft.com/office/drawing/2014/main" id="{63710A25-4A3F-4CC8-8F6E-9E34CBDB7C7B}"/>
              </a:ext>
            </a:extLst>
          </p:cNvPr>
          <p:cNvPicPr>
            <a:picLocks noChangeAspect="1"/>
          </p:cNvPicPr>
          <p:nvPr/>
        </p:nvPicPr>
        <p:blipFill>
          <a:blip r:embed="rId2"/>
          <a:stretch>
            <a:fillRect/>
          </a:stretch>
        </p:blipFill>
        <p:spPr>
          <a:xfrm>
            <a:off x="1957078" y="2613001"/>
            <a:ext cx="8087457" cy="4320335"/>
          </a:xfrm>
          <a:prstGeom prst="rect">
            <a:avLst/>
          </a:prstGeom>
        </p:spPr>
      </p:pic>
      <p:sp>
        <p:nvSpPr>
          <p:cNvPr id="3" name="TextBox 2">
            <a:extLst>
              <a:ext uri="{FF2B5EF4-FFF2-40B4-BE49-F238E27FC236}">
                <a16:creationId xmlns:a16="http://schemas.microsoft.com/office/drawing/2014/main" id="{811C9A65-49B2-0B2D-BECB-D3CEE76F2B89}"/>
              </a:ext>
            </a:extLst>
          </p:cNvPr>
          <p:cNvSpPr txBox="1"/>
          <p:nvPr/>
        </p:nvSpPr>
        <p:spPr>
          <a:xfrm>
            <a:off x="1442906" y="1694576"/>
            <a:ext cx="8506437" cy="1200329"/>
          </a:xfrm>
          <a:prstGeom prst="rect">
            <a:avLst/>
          </a:prstGeom>
          <a:noFill/>
        </p:spPr>
        <p:txBody>
          <a:bodyPr wrap="square" rtlCol="0">
            <a:spAutoFit/>
          </a:bodyPr>
          <a:lstStyle/>
          <a:p>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Being close to family and friends is a powerful factor influencing people’s decisions about where to live. Family and friends provide emotional and practical support and meet one of our most basic needs- the need for relationships.</a:t>
            </a:r>
            <a:endParaRPr lang="en-AU" dirty="0"/>
          </a:p>
        </p:txBody>
      </p:sp>
    </p:spTree>
    <p:extLst>
      <p:ext uri="{BB962C8B-B14F-4D97-AF65-F5344CB8AC3E}">
        <p14:creationId xmlns:p14="http://schemas.microsoft.com/office/powerpoint/2010/main" val="41555234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10</TotalTime>
  <Words>665</Words>
  <Application>Microsoft Office PowerPoint</Application>
  <PresentationFormat>Widescreen</PresentationFormat>
  <Paragraphs>60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Avenir Next LT Pro</vt:lpstr>
      <vt:lpstr>Calibri</vt:lpstr>
      <vt:lpstr>Tw Cen MT</vt:lpstr>
      <vt:lpstr>Tw Cen MT Condensed</vt:lpstr>
      <vt:lpstr>Wingdings 3</vt:lpstr>
      <vt:lpstr>Integral</vt:lpstr>
      <vt:lpstr>liveability</vt:lpstr>
      <vt:lpstr>Liveability </vt:lpstr>
      <vt:lpstr>Liveability</vt:lpstr>
      <vt:lpstr>Liveability </vt:lpstr>
      <vt:lpstr>Unit objectives</vt:lpstr>
      <vt:lpstr>Lesson objectives</vt:lpstr>
      <vt:lpstr>brainstorm</vt:lpstr>
      <vt:lpstr>1. Attachment to place </vt:lpstr>
      <vt:lpstr>2. Distance from family and friends</vt:lpstr>
      <vt:lpstr>3. Employment opportunities </vt:lpstr>
      <vt:lpstr>4. Affordability (price of living) </vt:lpstr>
      <vt:lpstr>5. Stage of life </vt:lpstr>
      <vt:lpstr>6. Lifestyle </vt:lpstr>
      <vt:lpstr>7. Personal safety </vt:lpstr>
      <vt:lpstr>8. Environmental Factors (e.g. Climate) </vt:lpstr>
      <vt:lpstr>9. Culture and ethnicity </vt:lpstr>
      <vt:lpstr>10. Travel time and transport options </vt:lpstr>
      <vt:lpstr>Application of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liveability</dc:title>
  <dc:creator>Ellie</dc:creator>
  <cp:lastModifiedBy>SHERIDAN Ellie [Narrogin Senior High School]</cp:lastModifiedBy>
  <cp:revision>4</cp:revision>
  <dcterms:created xsi:type="dcterms:W3CDTF">2022-03-06T03:28:56Z</dcterms:created>
  <dcterms:modified xsi:type="dcterms:W3CDTF">2024-02-26T03:24:50Z</dcterms:modified>
</cp:coreProperties>
</file>